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304" r:id="rId6"/>
    <p:sldId id="30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311" r:id="rId16"/>
    <p:sldId id="268" r:id="rId17"/>
    <p:sldId id="269" r:id="rId18"/>
    <p:sldId id="270" r:id="rId19"/>
    <p:sldId id="313" r:id="rId20"/>
    <p:sldId id="312" r:id="rId21"/>
    <p:sldId id="271" r:id="rId22"/>
    <p:sldId id="272" r:id="rId23"/>
    <p:sldId id="314" r:id="rId24"/>
    <p:sldId id="273" r:id="rId25"/>
    <p:sldId id="274" r:id="rId26"/>
    <p:sldId id="275" r:id="rId27"/>
    <p:sldId id="276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6" r:id="rId76"/>
    <p:sldId id="337" r:id="rId77"/>
    <p:sldId id="338" r:id="rId78"/>
    <p:sldId id="339" r:id="rId79"/>
    <p:sldId id="340" r:id="rId80"/>
    <p:sldId id="341" r:id="rId81"/>
    <p:sldId id="342" r:id="rId82"/>
    <p:sldId id="343" r:id="rId83"/>
    <p:sldId id="344" r:id="rId84"/>
    <p:sldId id="345" r:id="rId85"/>
    <p:sldId id="346" r:id="rId86"/>
    <p:sldId id="347" r:id="rId87"/>
    <p:sldId id="348" r:id="rId88"/>
    <p:sldId id="349" r:id="rId89"/>
    <p:sldId id="350" r:id="rId90"/>
    <p:sldId id="351" r:id="rId91"/>
    <p:sldId id="352" r:id="rId92"/>
    <p:sldId id="353" r:id="rId93"/>
    <p:sldId id="354" r:id="rId94"/>
    <p:sldId id="355" r:id="rId95"/>
    <p:sldId id="356" r:id="rId96"/>
    <p:sldId id="357" r:id="rId97"/>
    <p:sldId id="358" r:id="rId98"/>
    <p:sldId id="359" r:id="rId9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15" autoAdjust="0"/>
  </p:normalViewPr>
  <p:slideViewPr>
    <p:cSldViewPr>
      <p:cViewPr>
        <p:scale>
          <a:sx n="40" d="100"/>
          <a:sy n="40" d="100"/>
        </p:scale>
        <p:origin x="-1380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6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4913-DA1C-44D5-A341-787C2910A35A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D104C9-5624-4929-BB72-35C5147E4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4913-DA1C-44D5-A341-787C2910A35A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04C9-5624-4929-BB72-35C5147E4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4913-DA1C-44D5-A341-787C2910A35A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04C9-5624-4929-BB72-35C5147E4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4913-DA1C-44D5-A341-787C2910A35A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D104C9-5624-4929-BB72-35C5147E4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4913-DA1C-44D5-A341-787C2910A35A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04C9-5624-4929-BB72-35C5147E47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4913-DA1C-44D5-A341-787C2910A35A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04C9-5624-4929-BB72-35C5147E4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4913-DA1C-44D5-A341-787C2910A35A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D104C9-5624-4929-BB72-35C5147E47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4913-DA1C-44D5-A341-787C2910A35A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04C9-5624-4929-BB72-35C5147E4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4913-DA1C-44D5-A341-787C2910A35A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04C9-5624-4929-BB72-35C5147E4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4913-DA1C-44D5-A341-787C2910A35A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04C9-5624-4929-BB72-35C5147E4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4913-DA1C-44D5-A341-787C2910A35A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04C9-5624-4929-BB72-35C5147E47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3D4913-DA1C-44D5-A341-787C2910A35A}" type="datetimeFigureOut">
              <a:rPr lang="en-US" smtClean="0"/>
              <a:pPr/>
              <a:t>2/10/2011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D104C9-5624-4929-BB72-35C5147E47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latin typeface="Algerian" pitchFamily="82" charset="0"/>
              </a:rPr>
              <a:t>Microsoft word</a:t>
            </a:r>
            <a:endParaRPr lang="en-US" sz="80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Blackadder ITC" pitchFamily="82" charset="0"/>
              </a:rPr>
              <a:t>Oleh</a:t>
            </a:r>
            <a:r>
              <a:rPr lang="en-US" b="1" dirty="0" smtClean="0">
                <a:solidFill>
                  <a:schemeClr val="bg1"/>
                </a:solidFill>
                <a:latin typeface="Blackadder ITC" pitchFamily="82" charset="0"/>
              </a:rPr>
              <a:t>: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Blackadder ITC" pitchFamily="82" charset="0"/>
              </a:rPr>
              <a:t>Siti</a:t>
            </a:r>
            <a:r>
              <a:rPr lang="en-US" b="1" dirty="0" smtClean="0">
                <a:solidFill>
                  <a:schemeClr val="bg1"/>
                </a:solidFill>
                <a:latin typeface="Blackadder ITC" pitchFamily="8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Blackadder ITC" pitchFamily="82" charset="0"/>
              </a:rPr>
              <a:t>Fauziah</a:t>
            </a:r>
            <a:endParaRPr lang="en-US" b="1" dirty="0" smtClean="0">
              <a:solidFill>
                <a:schemeClr val="bg1"/>
              </a:solidFill>
              <a:latin typeface="Blackadder ITC" pitchFamily="82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Blackadder ITC" pitchFamily="82" charset="0"/>
              </a:rPr>
              <a:t>0901125210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Blackadder ITC" pitchFamily="82" charset="0"/>
              </a:rPr>
              <a:t>Matematika</a:t>
            </a:r>
            <a:r>
              <a:rPr lang="en-US" b="1" dirty="0" smtClean="0">
                <a:solidFill>
                  <a:schemeClr val="bg1"/>
                </a:solidFill>
                <a:latin typeface="Blackadder ITC" pitchFamily="82" charset="0"/>
              </a:rPr>
              <a:t> III-H</a:t>
            </a:r>
            <a:endParaRPr lang="en-US" b="1" dirty="0">
              <a:solidFill>
                <a:schemeClr val="bg1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4.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Ruler,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sesuai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namanya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bagian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berfungsi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sebagai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alat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bantu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dalam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penentuan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margin (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batas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lembar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kerja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Apakah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batas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kiri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kanan,paragraph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lain-lain. Ruler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dapat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kita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atur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ukurannya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apakah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centimeter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inchi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millimeter, points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atau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pica.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dirty="0" smtClean="0">
                <a:solidFill>
                  <a:srgbClr val="00B0F0"/>
                </a:solidFill>
                <a:latin typeface="Forte" pitchFamily="66" charset="0"/>
              </a:rPr>
              <a:t>5. 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Scrollbar,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berfungsi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untuk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menggeser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Forte" pitchFamily="66" charset="0"/>
              </a:rPr>
              <a:t>layar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Forte" pitchFamily="66" charset="0"/>
              </a:rPr>
              <a:t>kerja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.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Jika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menggeser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layar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Forte" pitchFamily="66" charset="0"/>
              </a:rPr>
              <a:t>kerja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Forte" pitchFamily="66" charset="0"/>
              </a:rPr>
              <a:t>ke</a:t>
            </a:r>
            <a:r>
              <a:rPr lang="en-US" sz="4400" dirty="0" smtClean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kiri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atau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ke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kanan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gunakan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horizontal scroll bar,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atau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menggeser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Forte" pitchFamily="66" charset="0"/>
              </a:rPr>
              <a:t>layar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Forte" pitchFamily="66" charset="0"/>
              </a:rPr>
              <a:t>kerja</a:t>
            </a:r>
            <a:r>
              <a:rPr lang="en-US" sz="4400" dirty="0" smtClean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ke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atas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dan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ke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bawah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Forte" pitchFamily="66" charset="0"/>
              </a:rPr>
              <a:t>gunakan</a:t>
            </a:r>
            <a:r>
              <a:rPr lang="en-US" sz="4400" dirty="0">
                <a:solidFill>
                  <a:srgbClr val="00B0F0"/>
                </a:solidFill>
                <a:latin typeface="Forte" pitchFamily="66" charset="0"/>
              </a:rPr>
              <a:t> vertical scroll bar.</a:t>
            </a:r>
          </a:p>
          <a:p>
            <a:pPr algn="just">
              <a:buNone/>
            </a:pPr>
            <a:endParaRPr lang="en-US" sz="4400" dirty="0">
              <a:solidFill>
                <a:srgbClr val="00B0F0"/>
              </a:solidFill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Mengakhiri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Word 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1.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Simpan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terlebih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dahulu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lembar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kerja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Anda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2.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Kemudian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pilih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salah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satu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langkah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untuk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mengakhiri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penggunaan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Word 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2000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berikut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ini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;</a:t>
            </a:r>
          </a:p>
          <a:p>
            <a:pPr>
              <a:buNone/>
            </a:pP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•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Pilih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dan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klik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File, Exit,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atau</a:t>
            </a: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•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Klil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tombol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Close (X) yang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berada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pada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pojok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kanan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atas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jendela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Word,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atau</a:t>
            </a: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•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Klik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ganda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icon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kontrol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menu yang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berada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pada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pojok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kiri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atas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jendela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atau</a:t>
            </a: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•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Tekan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tombol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Alt+F4</a:t>
            </a:r>
          </a:p>
          <a:p>
            <a:pPr>
              <a:buNone/>
            </a:pP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3.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Tunggu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sampai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jendela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Word 2000 </a:t>
            </a:r>
            <a:r>
              <a:rPr lang="en-US" b="1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ditutup</a:t>
            </a:r>
            <a:r>
              <a:rPr lang="en-US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b="1" dirty="0" err="1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Membuat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b="1" dirty="0" err="1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Dokumen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b="1" dirty="0" err="1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Baru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cara</a:t>
            </a:r>
            <a:r>
              <a:rPr lang="en-US" dirty="0">
                <a:solidFill>
                  <a:schemeClr val="bg1"/>
                </a:solidFill>
              </a:rPr>
              <a:t> ,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 ;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1. </a:t>
            </a:r>
            <a:r>
              <a:rPr lang="en-US" dirty="0" err="1">
                <a:solidFill>
                  <a:schemeClr val="bg1"/>
                </a:solidFill>
              </a:rPr>
              <a:t>Mengaktifkan</a:t>
            </a:r>
            <a:r>
              <a:rPr lang="en-US" dirty="0">
                <a:solidFill>
                  <a:schemeClr val="bg1"/>
                </a:solidFill>
              </a:rPr>
              <a:t> Word 2000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menu Start (</a:t>
            </a:r>
            <a:r>
              <a:rPr lang="en-US" dirty="0" err="1">
                <a:solidFill>
                  <a:schemeClr val="bg1"/>
                </a:solidFill>
              </a:rPr>
              <a:t>lihat</a:t>
            </a:r>
            <a:r>
              <a:rPr lang="en-US" dirty="0">
                <a:solidFill>
                  <a:schemeClr val="bg1"/>
                </a:solidFill>
              </a:rPr>
              <a:t> sub menu </a:t>
            </a:r>
            <a:r>
              <a:rPr lang="en-US" dirty="0" err="1">
                <a:solidFill>
                  <a:schemeClr val="bg1"/>
                </a:solidFill>
              </a:rPr>
              <a:t>memulai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Word 2000 </a:t>
            </a:r>
            <a:r>
              <a:rPr lang="en-US" dirty="0" err="1">
                <a:solidFill>
                  <a:schemeClr val="bg1"/>
                </a:solidFill>
              </a:rPr>
              <a:t>diatas</a:t>
            </a:r>
            <a:r>
              <a:rPr lang="en-US" dirty="0">
                <a:solidFill>
                  <a:schemeClr val="bg1"/>
                </a:solidFill>
              </a:rPr>
              <a:t>). </a:t>
            </a:r>
            <a:r>
              <a:rPr lang="en-US" dirty="0" err="1">
                <a:solidFill>
                  <a:schemeClr val="bg1"/>
                </a:solidFill>
              </a:rPr>
              <a:t>Jika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kita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pilih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berarti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kita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mengaktifkan</a:t>
            </a:r>
            <a:r>
              <a:rPr lang="en-US" dirty="0">
                <a:solidFill>
                  <a:schemeClr val="bg1"/>
                </a:solidFill>
              </a:rPr>
              <a:t> 2 </a:t>
            </a:r>
            <a:r>
              <a:rPr lang="en-US" dirty="0" err="1">
                <a:solidFill>
                  <a:schemeClr val="bg1"/>
                </a:solidFill>
              </a:rPr>
              <a:t>layar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Word 2000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nama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berbeda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just">
              <a:buNone/>
            </a:pP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2.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Meng-klik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menu File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lalu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pilih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dan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klik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New</a:t>
            </a:r>
            <a:r>
              <a:rPr lang="en-US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pada</a:t>
            </a:r>
            <a:r>
              <a:rPr lang="en-U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kotak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dialog New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pilih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tab general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dan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klik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Blank Document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lalu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klik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OK. </a:t>
            </a:r>
            <a:r>
              <a:rPr lang="en-US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Pada</a:t>
            </a:r>
            <a:r>
              <a:rPr lang="en-U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layar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ini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kita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juga</a:t>
            </a:r>
            <a:r>
              <a:rPr lang="en-U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dapat</a:t>
            </a:r>
            <a:r>
              <a:rPr lang="en-U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membuka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berbagai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format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surat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, memo, </a:t>
            </a:r>
            <a:r>
              <a:rPr lang="en-U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web pages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dan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lain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sebagainya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.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Untuk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melihat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masing-masingnya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kita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tinggal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meng-klik</a:t>
            </a:r>
            <a:r>
              <a:rPr lang="en-U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jenis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format yang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diinginkan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yang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terletak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sejajar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err="1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dengan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 </a:t>
            </a:r>
            <a:r>
              <a:rPr lang="en-U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tab general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Jokerman" pitchFamily="82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45782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590800" y="5715000"/>
            <a:ext cx="3839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Gambar</a:t>
            </a:r>
            <a:r>
              <a:rPr lang="en-US" b="1" dirty="0" smtClean="0"/>
              <a:t> 2.7.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Dokumen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Menggeser</a:t>
            </a:r>
            <a:r>
              <a:rPr lang="en-US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 Insertion Point (</a:t>
            </a:r>
            <a:r>
              <a:rPr lang="en-US" b="1" dirty="0" err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kursor</a:t>
            </a:r>
            <a:r>
              <a:rPr lang="en-US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)</a:t>
            </a:r>
            <a:endParaRPr lang="en-US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Insertion point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sama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dengan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</a:t>
            </a:r>
            <a:r>
              <a:rPr lang="en-US" dirty="0" err="1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kursor</a:t>
            </a:r>
            <a:r>
              <a:rPr lang="en-US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, </a:t>
            </a:r>
            <a:r>
              <a:rPr lang="en-US" dirty="0" err="1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perbedaanya</a:t>
            </a:r>
            <a:r>
              <a:rPr lang="en-US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terletak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bentuknya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. </a:t>
            </a:r>
            <a:r>
              <a:rPr lang="en-US" dirty="0" err="1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Kalau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</a:t>
            </a:r>
            <a:r>
              <a:rPr lang="en-US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insertion 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point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berupa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garis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tegak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(I) yang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berkedip-kedip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terdapat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pada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aplikasi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windows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sedangkan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kursor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adalah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garis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rebah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(-) yang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berkedip-kedip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yang </a:t>
            </a:r>
            <a:r>
              <a:rPr lang="en-US" dirty="0" err="1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terdapat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</a:t>
            </a:r>
            <a:r>
              <a:rPr lang="en-US" dirty="0" err="1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pada</a:t>
            </a:r>
            <a:r>
              <a:rPr lang="en-US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</a:t>
            </a:r>
            <a:r>
              <a:rPr lang="en-US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aplikasi</a:t>
            </a:r>
            <a:r>
              <a:rPr lang="en-US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Bauhaus 93" pitchFamily="82" charset="0"/>
              </a:rPr>
              <a:t> 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  <a:scene3d>
              <a:camera prst="perspectiveRelaxed"/>
              <a:lightRig rig="threePt" dir="t"/>
            </a:scene3d>
          </a:bodyPr>
          <a:lstStyle/>
          <a:p>
            <a:pPr algn="just">
              <a:buNone/>
            </a:pP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Insertion point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berfungsi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sebagai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penunjuk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lokasi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tempat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memulai</a:t>
            </a:r>
            <a:r>
              <a:rPr lang="en-US" sz="44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pengetikan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atau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menandai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teks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Agar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kita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bergerak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dengan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cepat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dalam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suatu</a:t>
            </a:r>
            <a:r>
              <a:rPr lang="en-US" sz="44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dokumen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yang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besar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maka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kita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harus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tahu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apa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saja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perintah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untuk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menggeser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insertion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poin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ini</a:t>
            </a:r>
            <a:r>
              <a:rPr lang="en-US" sz="44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5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		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kita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juga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dapat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mengeser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insertion point 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ini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dengan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menggunakan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mouse,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dengan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cara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meng-klik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pada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daerah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yang 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diinginkan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tentunya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hal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ini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hanya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dapat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kita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lakukan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pada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layar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yang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tampak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saja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Untuk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mengatasi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ini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kita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juga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dapat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menggunakan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tombol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vertical scroll bar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atau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horizontal scroll bar yang 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terdapat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pada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bagian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kanan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dan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bawah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layar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dengan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 symbol . 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Ingat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Tombol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ini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hanya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berfungsi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untuk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menggeser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layar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bukan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untuk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Comic Sans MS" pitchFamily="66" charset="0"/>
              </a:rPr>
              <a:t>memindahkan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insertion point. Cara yang paling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cepat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adalah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dengan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;</a:t>
            </a:r>
          </a:p>
          <a:p>
            <a:pPr>
              <a:buNone/>
            </a:pP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Klik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menu Edit</a:t>
            </a:r>
          </a:p>
          <a:p>
            <a:pPr>
              <a:buNone/>
            </a:pP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2.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Pilih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dan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Klik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Submenu Go To</a:t>
            </a:r>
          </a:p>
          <a:p>
            <a:pPr>
              <a:buNone/>
            </a:pP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3.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Maka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akan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tampil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Comic Sans MS" pitchFamily="66" charset="0"/>
              </a:rPr>
              <a:t>jendela</a:t>
            </a:r>
            <a:r>
              <a:rPr lang="en-US" sz="2700" b="1" dirty="0">
                <a:solidFill>
                  <a:srgbClr val="FF0000"/>
                </a:solidFill>
                <a:latin typeface="Comic Sans MS" pitchFamily="66" charset="0"/>
              </a:rPr>
              <a:t> Find and 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Replace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7086599" cy="3315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663327" y="5460325"/>
            <a:ext cx="3813673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Gambar</a:t>
            </a:r>
            <a:r>
              <a:rPr lang="en-US" b="1" dirty="0" smtClean="0">
                <a:solidFill>
                  <a:srgbClr val="00B0F0"/>
                </a:solidFill>
              </a:rPr>
              <a:t> 2.8. </a:t>
            </a:r>
            <a:r>
              <a:rPr lang="en-US" b="1" dirty="0" err="1" smtClean="0">
                <a:solidFill>
                  <a:srgbClr val="00B0F0"/>
                </a:solidFill>
              </a:rPr>
              <a:t>Jendela</a:t>
            </a:r>
            <a:r>
              <a:rPr lang="en-US" b="1" dirty="0" smtClean="0">
                <a:solidFill>
                  <a:srgbClr val="00B0F0"/>
                </a:solidFill>
              </a:rPr>
              <a:t> Find and Replace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Bodoni MT Black" pitchFamily="18" charset="0"/>
              </a:rPr>
              <a:t>Pengertian</a:t>
            </a:r>
            <a:r>
              <a:rPr lang="en-US" sz="5400" b="1" dirty="0" smtClean="0">
                <a:solidFill>
                  <a:schemeClr val="bg1"/>
                </a:solidFill>
                <a:latin typeface="Bodoni MT Black" pitchFamily="18" charset="0"/>
              </a:rPr>
              <a:t/>
            </a:r>
            <a:br>
              <a:rPr lang="en-US" sz="5400" b="1" dirty="0" smtClean="0">
                <a:solidFill>
                  <a:schemeClr val="bg1"/>
                </a:solidFill>
                <a:latin typeface="Bodoni MT Black" pitchFamily="18" charset="0"/>
              </a:rPr>
            </a:br>
            <a:endParaRPr lang="en-US" sz="5400" b="1" dirty="0">
              <a:solidFill>
                <a:schemeClr val="bg1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>
                <a:solidFill>
                  <a:schemeClr val="bg1"/>
                </a:solidFill>
              </a:rPr>
              <a:t>Microsoft Word (MS Word) </a:t>
            </a:r>
            <a:r>
              <a:rPr lang="en-US" b="1" dirty="0" err="1">
                <a:solidFill>
                  <a:schemeClr val="bg1"/>
                </a:solidFill>
              </a:rPr>
              <a:t>merupakan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program </a:t>
            </a:r>
            <a:r>
              <a:rPr lang="en-US" b="1" dirty="0" err="1" smtClean="0">
                <a:solidFill>
                  <a:schemeClr val="bg1"/>
                </a:solidFill>
              </a:rPr>
              <a:t>pengolah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kata</a:t>
            </a:r>
            <a:r>
              <a:rPr lang="en-US" b="1" dirty="0">
                <a:solidFill>
                  <a:schemeClr val="bg1"/>
                </a:solidFill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</a:rPr>
              <a:t>banyak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dipakai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saat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ini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buNone/>
            </a:pPr>
            <a:r>
              <a:rPr lang="en-US" b="1" dirty="0">
                <a:solidFill>
                  <a:schemeClr val="bg1"/>
                </a:solidFill>
              </a:rPr>
              <a:t>Hal </a:t>
            </a:r>
            <a:r>
              <a:rPr lang="en-US" b="1" dirty="0" err="1">
                <a:solidFill>
                  <a:schemeClr val="bg1"/>
                </a:solidFill>
              </a:rPr>
              <a:t>ini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dipengaruhi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oleh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faktor</a:t>
            </a:r>
            <a:endParaRPr lang="en-US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b="1" dirty="0" err="1">
                <a:solidFill>
                  <a:schemeClr val="bg1"/>
                </a:solidFill>
              </a:rPr>
              <a:t>fasilitas</a:t>
            </a:r>
            <a:r>
              <a:rPr lang="en-US" b="1" dirty="0">
                <a:solidFill>
                  <a:schemeClr val="bg1"/>
                </a:solidFill>
              </a:rPr>
              <a:t> yang </a:t>
            </a:r>
            <a:r>
              <a:rPr lang="en-US" b="1" dirty="0" err="1">
                <a:solidFill>
                  <a:schemeClr val="bg1"/>
                </a:solidFill>
              </a:rPr>
              <a:t>disediakan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kemudahan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dalam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menggunakan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hasil</a:t>
            </a:r>
            <a:r>
              <a:rPr lang="en-US" b="1" dirty="0">
                <a:solidFill>
                  <a:schemeClr val="bg1"/>
                </a:solidFill>
              </a:rPr>
              <a:t> yang </a:t>
            </a:r>
            <a:r>
              <a:rPr lang="en-US" b="1" dirty="0" err="1">
                <a:solidFill>
                  <a:schemeClr val="bg1"/>
                </a:solidFill>
              </a:rPr>
              <a:t>diperoleh</a:t>
            </a:r>
            <a:r>
              <a:rPr lang="en-US" b="1" dirty="0">
                <a:solidFill>
                  <a:schemeClr val="bg1"/>
                </a:solidFill>
              </a:rPr>
              <a:t>,</a:t>
            </a:r>
          </a:p>
          <a:p>
            <a:pPr algn="ctr">
              <a:buNone/>
            </a:pPr>
            <a:r>
              <a:rPr lang="fi-FI" b="1" dirty="0">
                <a:solidFill>
                  <a:schemeClr val="bg1"/>
                </a:solidFill>
              </a:rPr>
              <a:t>tampilan yang menarik dan lain sebagainya.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4.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Pada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kotak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pilihan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go to what,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kita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dapat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menentukan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jenis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pemindahan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diinginkan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Misalkan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kita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klik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Line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5.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Pada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Enter line number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kita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isikan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20,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lalu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klik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go to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6.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Maka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insertion point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sekarang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berada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pada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baris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mic Sans MS" pitchFamily="66" charset="0"/>
              </a:rPr>
              <a:t>ke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20.</a:t>
            </a:r>
          </a:p>
          <a:p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Memisahkan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Paragraf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err="1">
                <a:solidFill>
                  <a:srgbClr val="FFFF00"/>
                </a:solidFill>
                <a:latin typeface="Harlow Solid Italic" pitchFamily="82" charset="0"/>
              </a:rPr>
              <a:t>Letakkan</a:t>
            </a:r>
            <a:r>
              <a:rPr lang="en-US" sz="6600" dirty="0">
                <a:solidFill>
                  <a:srgbClr val="FFFF00"/>
                </a:solidFill>
                <a:latin typeface="Harlow Solid Italic" pitchFamily="82" charset="0"/>
              </a:rPr>
              <a:t> insertion point </a:t>
            </a:r>
            <a:r>
              <a:rPr lang="en-US" sz="6600" dirty="0" err="1">
                <a:solidFill>
                  <a:srgbClr val="FFFF00"/>
                </a:solidFill>
                <a:latin typeface="Harlow Solid Italic" pitchFamily="82" charset="0"/>
              </a:rPr>
              <a:t>pada</a:t>
            </a:r>
            <a:r>
              <a:rPr lang="en-US" sz="6600" dirty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sz="6600" dirty="0" err="1">
                <a:solidFill>
                  <a:srgbClr val="FFFF00"/>
                </a:solidFill>
                <a:latin typeface="Harlow Solid Italic" pitchFamily="82" charset="0"/>
              </a:rPr>
              <a:t>kalimat</a:t>
            </a:r>
            <a:r>
              <a:rPr lang="en-US" sz="6600" dirty="0">
                <a:solidFill>
                  <a:srgbClr val="FFFF00"/>
                </a:solidFill>
                <a:latin typeface="Harlow Solid Italic" pitchFamily="82" charset="0"/>
              </a:rPr>
              <a:t> yang </a:t>
            </a:r>
            <a:r>
              <a:rPr lang="en-US" sz="6600" dirty="0" err="1" smtClean="0">
                <a:solidFill>
                  <a:srgbClr val="FFFF00"/>
                </a:solidFill>
                <a:latin typeface="Harlow Solid Italic" pitchFamily="82" charset="0"/>
              </a:rPr>
              <a:t>akan</a:t>
            </a:r>
            <a:r>
              <a:rPr lang="en-US" sz="6600" dirty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Harlow Solid Italic" pitchFamily="82" charset="0"/>
              </a:rPr>
              <a:t>dipisahkan</a:t>
            </a:r>
            <a:r>
              <a:rPr lang="en-US" sz="6600" dirty="0">
                <a:solidFill>
                  <a:srgbClr val="FFFF00"/>
                </a:solidFill>
                <a:latin typeface="Harlow Solid Italic" pitchFamily="82" charset="0"/>
              </a:rPr>
              <a:t>, </a:t>
            </a:r>
            <a:r>
              <a:rPr lang="en-US" sz="6600" dirty="0" err="1">
                <a:solidFill>
                  <a:srgbClr val="FFFF00"/>
                </a:solidFill>
                <a:latin typeface="Harlow Solid Italic" pitchFamily="82" charset="0"/>
              </a:rPr>
              <a:t>lalu</a:t>
            </a:r>
            <a:r>
              <a:rPr lang="en-US" sz="6600" dirty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Harlow Solid Italic" pitchFamily="82" charset="0"/>
              </a:rPr>
              <a:t>tekanlah</a:t>
            </a:r>
            <a:r>
              <a:rPr lang="en-US" sz="6600" dirty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Harlow Solid Italic" pitchFamily="82" charset="0"/>
              </a:rPr>
              <a:t>tombol</a:t>
            </a:r>
            <a:r>
              <a:rPr lang="en-US" sz="6600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sz="6600" dirty="0">
                <a:solidFill>
                  <a:srgbClr val="FFFF00"/>
                </a:solidFill>
                <a:latin typeface="Harlow Solid Italic" pitchFamily="82" charset="0"/>
              </a:rPr>
              <a:t>enter.</a:t>
            </a:r>
          </a:p>
          <a:p>
            <a:pPr algn="ctr">
              <a:buNone/>
            </a:pPr>
            <a:endParaRPr lang="en-US" sz="6600" dirty="0">
              <a:solidFill>
                <a:srgbClr val="FFFF00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Menggabungkan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paragraph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>
                <a:solidFill>
                  <a:srgbClr val="00B0F0"/>
                </a:solidFill>
                <a:latin typeface="Kristen ITC" pitchFamily="66" charset="0"/>
              </a:rPr>
              <a:t>			</a:t>
            </a:r>
            <a:r>
              <a:rPr lang="en-US" b="1" dirty="0" err="1" smtClean="0">
                <a:solidFill>
                  <a:srgbClr val="00B0F0"/>
                </a:solidFill>
                <a:latin typeface="Kristen ITC" pitchFamily="66" charset="0"/>
              </a:rPr>
              <a:t>Menggabungkan</a:t>
            </a:r>
            <a:r>
              <a:rPr lang="en-US" b="1" dirty="0" smtClean="0">
                <a:solidFill>
                  <a:srgbClr val="00B0F0"/>
                </a:solidFill>
                <a:latin typeface="Kristen ITC" pitchFamily="66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paragraph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dapat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dilakukan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dengan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menghapus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lambang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Kristen ITC" pitchFamily="66" charset="0"/>
              </a:rPr>
              <a:t>enter yang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terdapat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pada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akhir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suatu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paragraph.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Untuk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memunculkan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Kristen ITC" pitchFamily="66" charset="0"/>
              </a:rPr>
              <a:t>lambang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Kristen ITC" pitchFamily="66" charset="0"/>
              </a:rPr>
              <a:t>ini</a:t>
            </a:r>
            <a:r>
              <a:rPr lang="en-US" b="1" dirty="0" smtClean="0">
                <a:solidFill>
                  <a:srgbClr val="00B0F0"/>
                </a:solidFill>
                <a:latin typeface="Kristen ITC" pitchFamily="66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pada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layar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kerja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,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kliklah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icon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tersebut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yang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terdapat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pada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 toolbar </a:t>
            </a:r>
            <a:r>
              <a:rPr lang="en-US" b="1" dirty="0" err="1">
                <a:solidFill>
                  <a:srgbClr val="00B0F0"/>
                </a:solidFill>
                <a:latin typeface="Kristen ITC" pitchFamily="66" charset="0"/>
              </a:rPr>
              <a:t>standar</a:t>
            </a:r>
            <a:r>
              <a:rPr lang="en-US" b="1" dirty="0">
                <a:solidFill>
                  <a:srgbClr val="00B0F0"/>
                </a:solidFill>
                <a:latin typeface="Kristen ITC" pitchFamily="66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38201"/>
            <a:ext cx="8001000" cy="38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743200" y="4953000"/>
            <a:ext cx="3857274" cy="70788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b="1" dirty="0" err="1" smtClean="0"/>
              <a:t>Gambar</a:t>
            </a:r>
            <a:r>
              <a:rPr lang="en-US" b="1" dirty="0" smtClean="0"/>
              <a:t> 2.9. </a:t>
            </a:r>
            <a:r>
              <a:rPr lang="en-US" sz="2200" b="1" dirty="0" err="1" smtClean="0"/>
              <a:t>Menggabungkan</a:t>
            </a:r>
            <a:r>
              <a:rPr lang="en-US" b="1" dirty="0" smtClean="0"/>
              <a:t> </a:t>
            </a:r>
            <a:r>
              <a:rPr lang="en-US" b="1" dirty="0" err="1" smtClean="0"/>
              <a:t>Paragraf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Menandai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Teks</a:t>
            </a:r>
            <a:r>
              <a:rPr lang="en-US" b="1" dirty="0">
                <a:solidFill>
                  <a:schemeClr val="bg1"/>
                </a:solidFill>
              </a:rPr>
              <a:t> (</a:t>
            </a:r>
            <a:r>
              <a:rPr lang="en-US" b="1" dirty="0" err="1">
                <a:solidFill>
                  <a:schemeClr val="bg1"/>
                </a:solidFill>
              </a:rPr>
              <a:t>blok</a:t>
            </a:r>
            <a:r>
              <a:rPr lang="en-US" b="1" dirty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en-US" sz="3600" dirty="0" err="1" smtClean="0">
                <a:solidFill>
                  <a:schemeClr val="bg1"/>
                </a:solidFill>
              </a:rPr>
              <a:t>Jika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kita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ingin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mengcopy</a:t>
            </a:r>
            <a:r>
              <a:rPr lang="en-US" sz="3600" dirty="0">
                <a:solidFill>
                  <a:schemeClr val="bg1"/>
                </a:solidFill>
              </a:rPr>
              <a:t>, </a:t>
            </a:r>
            <a:r>
              <a:rPr lang="en-US" sz="3600" dirty="0" err="1">
                <a:solidFill>
                  <a:schemeClr val="bg1"/>
                </a:solidFill>
              </a:rPr>
              <a:t>memindahkan</a:t>
            </a:r>
            <a:r>
              <a:rPr lang="en-US" sz="3600" dirty="0">
                <a:solidFill>
                  <a:schemeClr val="bg1"/>
                </a:solidFill>
              </a:rPr>
              <a:t>, </a:t>
            </a:r>
            <a:r>
              <a:rPr lang="en-US" sz="3600" dirty="0" err="1">
                <a:solidFill>
                  <a:schemeClr val="bg1"/>
                </a:solidFill>
              </a:rPr>
              <a:t>atau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menghapus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sekelompok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kalimat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maka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kita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sebaiknya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menandai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teks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tersebut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terlebih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dahulu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dengan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tujuan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untuk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mempercepat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proses</a:t>
            </a:r>
            <a:r>
              <a:rPr lang="en-US" sz="3600" dirty="0">
                <a:solidFill>
                  <a:schemeClr val="bg1"/>
                </a:solidFill>
              </a:rPr>
              <a:t>. </a:t>
            </a:r>
            <a:r>
              <a:rPr lang="en-US" sz="3600" dirty="0" err="1">
                <a:solidFill>
                  <a:schemeClr val="bg1"/>
                </a:solidFill>
              </a:rPr>
              <a:t>Menandai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teks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berarti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kita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mem-blok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suatu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teks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sehingga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warnanya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berbeda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dengan</a:t>
            </a:r>
            <a:r>
              <a:rPr lang="en-US" sz="3600" dirty="0">
                <a:solidFill>
                  <a:schemeClr val="bg1"/>
                </a:solidFill>
              </a:rPr>
              <a:t> yang lain.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i-FI" sz="4400" b="1" dirty="0">
                <a:solidFill>
                  <a:srgbClr val="FF0000"/>
                </a:solidFill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Menandai suatu teks dapat kita lakukan </a:t>
            </a:r>
            <a:r>
              <a:rPr lang="fi-FI" sz="4400" b="1" dirty="0" smtClean="0">
                <a:solidFill>
                  <a:srgbClr val="FF0000"/>
                </a:solidFill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dengan </a:t>
            </a:r>
            <a:r>
              <a:rPr lang="en-US" sz="4400" b="1" dirty="0" err="1" smtClean="0">
                <a:solidFill>
                  <a:srgbClr val="FF0000"/>
                </a:solidFill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dua</a:t>
            </a:r>
            <a:r>
              <a:rPr lang="en-US" sz="4400" b="1" dirty="0" smtClean="0">
                <a:solidFill>
                  <a:srgbClr val="FF0000"/>
                </a:solidFill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cara</a:t>
            </a:r>
            <a:r>
              <a:rPr lang="en-US" sz="4400" b="1" dirty="0">
                <a:solidFill>
                  <a:srgbClr val="FF0000"/>
                </a:solidFill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algn="ctr">
              <a:buNone/>
            </a:pPr>
            <a:endParaRPr lang="en-US" sz="4400" b="1" dirty="0" smtClean="0">
              <a:solidFill>
                <a:srgbClr val="FF0000"/>
              </a:solidFill>
              <a:latin typeface="Lucida Handwriting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4400" b="1" dirty="0">
                <a:solidFill>
                  <a:srgbClr val="FF0000"/>
                </a:solidFill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4400" b="1" dirty="0" err="1">
                <a:solidFill>
                  <a:srgbClr val="FF0000"/>
                </a:solidFill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Menggunakan</a:t>
            </a:r>
            <a:r>
              <a:rPr lang="en-US" sz="4400" b="1" dirty="0">
                <a:solidFill>
                  <a:srgbClr val="FF0000"/>
                </a:solidFill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 Keyboard, </a:t>
            </a:r>
            <a:r>
              <a:rPr lang="en-US" sz="4400" b="1" dirty="0" err="1">
                <a:solidFill>
                  <a:srgbClr val="FF0000"/>
                </a:solidFill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tombol</a:t>
            </a:r>
            <a:r>
              <a:rPr lang="en-US" sz="4400" b="1" dirty="0">
                <a:solidFill>
                  <a:srgbClr val="FF0000"/>
                </a:solidFill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4400" b="1" dirty="0" err="1">
                <a:solidFill>
                  <a:srgbClr val="FF0000"/>
                </a:solidFill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digunakan</a:t>
            </a:r>
            <a:r>
              <a:rPr lang="en-US" sz="4400" b="1" dirty="0">
                <a:solidFill>
                  <a:srgbClr val="FF0000"/>
                </a:solidFill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sz="4400" b="1" dirty="0">
                <a:solidFill>
                  <a:srgbClr val="FF0000"/>
                </a:solidFill>
                <a:latin typeface="Lucida Handwriting" pitchFamily="66" charset="0"/>
                <a:ea typeface="Arial Unicode MS" pitchFamily="34" charset="-128"/>
                <a:cs typeface="Arial Unicode MS" pitchFamily="34" charset="-128"/>
              </a:rPr>
              <a:t>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04950"/>
            <a:ext cx="67056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6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2. </a:t>
            </a:r>
            <a:r>
              <a:rPr lang="en-US" sz="60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Menggunakan</a:t>
            </a:r>
            <a:r>
              <a:rPr lang="en-US" sz="6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Mouse</a:t>
            </a:r>
            <a:endParaRPr lang="en-US" sz="6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90750" y="2621756"/>
            <a:ext cx="49149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8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Meng</a:t>
            </a:r>
            <a:r>
              <a:rPr lang="en-US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-copy </a:t>
            </a:r>
            <a:r>
              <a:rPr lang="en-US" sz="8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Teks</a:t>
            </a:r>
            <a:endParaRPr 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00B0F0"/>
                </a:solidFill>
              </a:rPr>
              <a:t>Untuk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meng</a:t>
            </a:r>
            <a:r>
              <a:rPr lang="en-US" b="1" dirty="0" smtClean="0">
                <a:solidFill>
                  <a:srgbClr val="00B0F0"/>
                </a:solidFill>
              </a:rPr>
              <a:t>-copy </a:t>
            </a:r>
            <a:r>
              <a:rPr lang="en-US" b="1" dirty="0" err="1" smtClean="0">
                <a:solidFill>
                  <a:srgbClr val="00B0F0"/>
                </a:solidFill>
              </a:rPr>
              <a:t>suatu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teks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dapat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dilakukan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dengan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cara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sbb</a:t>
            </a:r>
            <a:r>
              <a:rPr lang="en-US" b="1" dirty="0" smtClean="0">
                <a:solidFill>
                  <a:srgbClr val="00B0F0"/>
                </a:solidFill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>• </a:t>
            </a:r>
            <a:r>
              <a:rPr lang="en-US" b="1" dirty="0" err="1" smtClean="0">
                <a:solidFill>
                  <a:srgbClr val="00B0F0"/>
                </a:solidFill>
              </a:rPr>
              <a:t>Tandailah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teks</a:t>
            </a:r>
            <a:r>
              <a:rPr lang="en-US" b="1" dirty="0" smtClean="0">
                <a:solidFill>
                  <a:srgbClr val="00B0F0"/>
                </a:solidFill>
              </a:rPr>
              <a:t> yang </a:t>
            </a:r>
            <a:r>
              <a:rPr lang="en-US" b="1" dirty="0" err="1" smtClean="0">
                <a:solidFill>
                  <a:srgbClr val="00B0F0"/>
                </a:solidFill>
              </a:rPr>
              <a:t>akan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dicopy</a:t>
            </a:r>
            <a:endParaRPr lang="en-US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>• </a:t>
            </a:r>
            <a:r>
              <a:rPr lang="en-US" b="1" dirty="0" err="1" smtClean="0">
                <a:solidFill>
                  <a:srgbClr val="00B0F0"/>
                </a:solidFill>
              </a:rPr>
              <a:t>Klik</a:t>
            </a:r>
            <a:r>
              <a:rPr lang="en-US" b="1" dirty="0" smtClean="0">
                <a:solidFill>
                  <a:srgbClr val="00B0F0"/>
                </a:solidFill>
              </a:rPr>
              <a:t> menu Edit </a:t>
            </a:r>
            <a:r>
              <a:rPr lang="en-US" b="1" dirty="0" err="1" smtClean="0">
                <a:solidFill>
                  <a:srgbClr val="00B0F0"/>
                </a:solidFill>
              </a:rPr>
              <a:t>lalu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klik</a:t>
            </a:r>
            <a:r>
              <a:rPr lang="en-US" b="1" dirty="0" smtClean="0">
                <a:solidFill>
                  <a:srgbClr val="00B0F0"/>
                </a:solidFill>
              </a:rPr>
              <a:t> Copy (</a:t>
            </a:r>
            <a:r>
              <a:rPr lang="en-US" b="1" dirty="0" err="1" smtClean="0">
                <a:solidFill>
                  <a:srgbClr val="00B0F0"/>
                </a:solidFill>
              </a:rPr>
              <a:t>atau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klik</a:t>
            </a:r>
            <a:r>
              <a:rPr lang="en-US" b="1" dirty="0" smtClean="0">
                <a:solidFill>
                  <a:srgbClr val="00B0F0"/>
                </a:solidFill>
              </a:rPr>
              <a:t> icon copy)</a:t>
            </a: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>• </a:t>
            </a:r>
            <a:r>
              <a:rPr lang="en-US" b="1" dirty="0" err="1" smtClean="0">
                <a:solidFill>
                  <a:srgbClr val="00B0F0"/>
                </a:solidFill>
              </a:rPr>
              <a:t>Pindahkan</a:t>
            </a:r>
            <a:r>
              <a:rPr lang="en-US" b="1" dirty="0" smtClean="0">
                <a:solidFill>
                  <a:srgbClr val="00B0F0"/>
                </a:solidFill>
              </a:rPr>
              <a:t> insertion point </a:t>
            </a:r>
            <a:r>
              <a:rPr lang="en-US" b="1" dirty="0" err="1" smtClean="0">
                <a:solidFill>
                  <a:srgbClr val="00B0F0"/>
                </a:solidFill>
              </a:rPr>
              <a:t>ke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lokasi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pengcopian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>• </a:t>
            </a:r>
            <a:r>
              <a:rPr lang="en-US" b="1" dirty="0" err="1" smtClean="0">
                <a:solidFill>
                  <a:srgbClr val="00B0F0"/>
                </a:solidFill>
              </a:rPr>
              <a:t>Klik</a:t>
            </a:r>
            <a:r>
              <a:rPr lang="en-US" b="1" dirty="0" smtClean="0">
                <a:solidFill>
                  <a:srgbClr val="00B0F0"/>
                </a:solidFill>
              </a:rPr>
              <a:t> menu Edit </a:t>
            </a:r>
            <a:r>
              <a:rPr lang="en-US" b="1" dirty="0" err="1" smtClean="0">
                <a:solidFill>
                  <a:srgbClr val="00B0F0"/>
                </a:solidFill>
              </a:rPr>
              <a:t>lalu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klik</a:t>
            </a:r>
            <a:r>
              <a:rPr lang="en-US" b="1" dirty="0" smtClean="0">
                <a:solidFill>
                  <a:srgbClr val="00B0F0"/>
                </a:solidFill>
              </a:rPr>
              <a:t> Paste (</a:t>
            </a:r>
            <a:r>
              <a:rPr lang="en-US" b="1" dirty="0" err="1" smtClean="0">
                <a:solidFill>
                  <a:srgbClr val="00B0F0"/>
                </a:solidFill>
              </a:rPr>
              <a:t>atau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klik</a:t>
            </a:r>
            <a:r>
              <a:rPr lang="en-US" b="1" dirty="0" smtClean="0">
                <a:solidFill>
                  <a:srgbClr val="00B0F0"/>
                </a:solidFill>
              </a:rPr>
              <a:t> icon paste).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en-US" sz="4800" b="1" i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Atau</a:t>
            </a:r>
            <a:r>
              <a:rPr lang="en-US" sz="48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800" b="1" i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dengan</a:t>
            </a:r>
            <a:r>
              <a:rPr lang="en-US" sz="48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800" b="1" i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cara</a:t>
            </a:r>
            <a:r>
              <a:rPr lang="en-US" sz="48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;</a:t>
            </a:r>
            <a:endParaRPr lang="en-US" sz="4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•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Tandailah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teks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yang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akan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dicopy</a:t>
            </a:r>
            <a:endParaRPr lang="en-US" sz="4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•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Tekan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Ctrl+Drag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teks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tersebut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dan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geser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mouse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kelokasi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tujuan</a:t>
            </a:r>
            <a:r>
              <a:rPr 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pengcopian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213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Microsoft Word, </a:t>
            </a:r>
            <a:r>
              <a:rPr lang="en-US" sz="2800" b="1" dirty="0" err="1" smtClean="0">
                <a:solidFill>
                  <a:srgbClr val="002060"/>
                </a:solidFill>
              </a:rPr>
              <a:t>selanjutnya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disebut</a:t>
            </a:r>
            <a:r>
              <a:rPr lang="en-US" sz="2800" b="1" dirty="0" smtClean="0">
                <a:solidFill>
                  <a:srgbClr val="002060"/>
                </a:solidFill>
              </a:rPr>
              <a:t> Word 2000 </a:t>
            </a:r>
            <a:r>
              <a:rPr lang="en-US" sz="2800" b="1" dirty="0" err="1" smtClean="0">
                <a:solidFill>
                  <a:srgbClr val="002060"/>
                </a:solidFill>
              </a:rPr>
              <a:t>merupakan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pengembangan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dari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versi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sebelumnya</a:t>
            </a:r>
            <a:r>
              <a:rPr lang="en-US" sz="2800" b="1" dirty="0" smtClean="0">
                <a:solidFill>
                  <a:srgbClr val="002060"/>
                </a:solidFill>
              </a:rPr>
              <a:t> yang </a:t>
            </a:r>
            <a:r>
              <a:rPr lang="en-US" sz="2800" b="1" dirty="0" err="1" smtClean="0">
                <a:solidFill>
                  <a:srgbClr val="002060"/>
                </a:solidFill>
              </a:rPr>
              <a:t>mengalami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banyak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perobahan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dan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perbaikan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disana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sini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sehingga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lebih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fleksibel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digunakan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dan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menyediakan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fasilitas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penuh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terhadap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akses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internet </a:t>
            </a:r>
            <a:r>
              <a:rPr lang="en-US" sz="2800" b="1" dirty="0" err="1" smtClean="0">
                <a:solidFill>
                  <a:srgbClr val="002060"/>
                </a:solidFill>
              </a:rPr>
              <a:t>dari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setiap</a:t>
            </a:r>
            <a:r>
              <a:rPr lang="en-US" sz="2800" b="1" dirty="0" smtClean="0">
                <a:solidFill>
                  <a:srgbClr val="002060"/>
                </a:solidFill>
              </a:rPr>
              <a:t> program </a:t>
            </a:r>
            <a:r>
              <a:rPr lang="en-US" sz="2800" b="1" dirty="0" err="1" smtClean="0">
                <a:solidFill>
                  <a:srgbClr val="002060"/>
                </a:solidFill>
              </a:rPr>
              <a:t>aplikasinya</a:t>
            </a:r>
            <a:r>
              <a:rPr lang="en-US" sz="2800" b="1" dirty="0" smtClean="0">
                <a:solidFill>
                  <a:srgbClr val="002060"/>
                </a:solidFill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</a:rPr>
              <a:t>Kemampuan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dalam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membuat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tabel,menyisipkan</a:t>
            </a:r>
            <a:r>
              <a:rPr lang="en-US" sz="2800" b="1" dirty="0" smtClean="0">
                <a:solidFill>
                  <a:srgbClr val="002060"/>
                </a:solidFill>
              </a:rPr>
              <a:t> program lain </a:t>
            </a:r>
            <a:r>
              <a:rPr lang="en-US" sz="2800" b="1" dirty="0" err="1" smtClean="0">
                <a:solidFill>
                  <a:srgbClr val="002060"/>
                </a:solidFill>
              </a:rPr>
              <a:t>ke</a:t>
            </a:r>
            <a:r>
              <a:rPr lang="en-US" sz="2800" b="1" dirty="0" smtClean="0">
                <a:solidFill>
                  <a:srgbClr val="002060"/>
                </a:solidFill>
              </a:rPr>
              <a:t> program Word 2000 </a:t>
            </a:r>
            <a:r>
              <a:rPr lang="en-US" sz="2800" b="1" dirty="0" err="1" smtClean="0">
                <a:solidFill>
                  <a:srgbClr val="002060"/>
                </a:solidFill>
              </a:rPr>
              <a:t>dan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fasilitas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lainnya</a:t>
            </a:r>
            <a:r>
              <a:rPr lang="en-US" sz="2800" b="1" dirty="0" smtClean="0">
                <a:solidFill>
                  <a:srgbClr val="002060"/>
                </a:solidFill>
              </a:rPr>
              <a:t> yang </a:t>
            </a:r>
            <a:r>
              <a:rPr lang="en-US" sz="2800" b="1" dirty="0" err="1" smtClean="0">
                <a:solidFill>
                  <a:srgbClr val="002060"/>
                </a:solidFill>
              </a:rPr>
              <a:t>akan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bahas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lebih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lanjut</a:t>
            </a:r>
            <a:r>
              <a:rPr lang="en-US" sz="2800" b="1" dirty="0" smtClean="0">
                <a:solidFill>
                  <a:srgbClr val="002060"/>
                </a:solidFill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</a:rPr>
              <a:t>telah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menghantarkan</a:t>
            </a:r>
            <a:r>
              <a:rPr lang="en-US" sz="2800" b="1" dirty="0" smtClean="0">
                <a:solidFill>
                  <a:srgbClr val="002060"/>
                </a:solidFill>
              </a:rPr>
              <a:t> Word 2000 </a:t>
            </a:r>
            <a:r>
              <a:rPr lang="en-US" sz="2800" b="1" dirty="0" err="1" smtClean="0">
                <a:solidFill>
                  <a:srgbClr val="002060"/>
                </a:solidFill>
              </a:rPr>
              <a:t>sebagai</a:t>
            </a:r>
            <a:r>
              <a:rPr lang="en-US" sz="2800" b="1" dirty="0" smtClean="0">
                <a:solidFill>
                  <a:srgbClr val="002060"/>
                </a:solidFill>
              </a:rPr>
              <a:t> program </a:t>
            </a:r>
            <a:r>
              <a:rPr lang="en-US" sz="2800" b="1" dirty="0" err="1" smtClean="0">
                <a:solidFill>
                  <a:srgbClr val="002060"/>
                </a:solidFill>
              </a:rPr>
              <a:t>aplikasi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pengolah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kata</a:t>
            </a:r>
            <a:r>
              <a:rPr lang="en-US" sz="2800" b="1" dirty="0" smtClean="0">
                <a:solidFill>
                  <a:srgbClr val="002060"/>
                </a:solidFill>
              </a:rPr>
              <a:t> yang </a:t>
            </a:r>
            <a:r>
              <a:rPr lang="en-US" sz="2800" b="1" dirty="0" err="1" smtClean="0">
                <a:solidFill>
                  <a:srgbClr val="002060"/>
                </a:solidFill>
              </a:rPr>
              <a:t>mutakhir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saat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ini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i="1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Atau</a:t>
            </a:r>
            <a:r>
              <a:rPr lang="en-US" sz="4000" i="1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sz="4000" i="1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dengan</a:t>
            </a:r>
            <a:r>
              <a:rPr lang="en-US" sz="4000" i="1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sz="4000" i="1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cara</a:t>
            </a:r>
            <a:r>
              <a:rPr lang="en-US" sz="4000" i="1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lain;</a:t>
            </a:r>
            <a:endParaRPr lang="en-US" sz="4000" dirty="0" smtClean="0">
              <a:effectLst>
                <a:glow rad="101600">
                  <a:srgbClr val="00B050">
                    <a:alpha val="60000"/>
                  </a:srgbClr>
                </a:glow>
              </a:effectLst>
            </a:endParaRPr>
          </a:p>
          <a:p>
            <a:pPr>
              <a:buNone/>
            </a:pPr>
            <a:r>
              <a:rPr lang="en-US" sz="40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• </a:t>
            </a:r>
            <a:r>
              <a:rPr lang="en-US" sz="4000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Tandailah</a:t>
            </a:r>
            <a:r>
              <a:rPr lang="en-US" sz="40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sz="4000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teks</a:t>
            </a:r>
            <a:r>
              <a:rPr lang="en-US" sz="40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yang </a:t>
            </a:r>
            <a:r>
              <a:rPr lang="en-US" sz="4000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akan</a:t>
            </a:r>
            <a:r>
              <a:rPr lang="en-US" sz="40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sz="4000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dicopy</a:t>
            </a:r>
            <a:endParaRPr lang="en-US" sz="4000" dirty="0" smtClean="0">
              <a:effectLst>
                <a:glow rad="101600">
                  <a:srgbClr val="00B050">
                    <a:alpha val="60000"/>
                  </a:srgbClr>
                </a:glow>
              </a:effectLst>
            </a:endParaRPr>
          </a:p>
          <a:p>
            <a:pPr>
              <a:buNone/>
            </a:pPr>
            <a:r>
              <a:rPr lang="en-US" sz="40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• </a:t>
            </a:r>
            <a:r>
              <a:rPr lang="en-US" sz="4000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Tekan</a:t>
            </a:r>
            <a:r>
              <a:rPr lang="en-US" sz="40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sz="4000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Ctrl+C</a:t>
            </a:r>
            <a:endParaRPr lang="en-US" sz="4000" dirty="0" smtClean="0">
              <a:effectLst>
                <a:glow rad="101600">
                  <a:srgbClr val="00B050">
                    <a:alpha val="60000"/>
                  </a:srgbClr>
                </a:glow>
              </a:effectLst>
            </a:endParaRPr>
          </a:p>
          <a:p>
            <a:pPr>
              <a:buNone/>
            </a:pPr>
            <a:r>
              <a:rPr lang="en-US" sz="40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• </a:t>
            </a:r>
            <a:r>
              <a:rPr lang="en-US" sz="4000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Bawa</a:t>
            </a:r>
            <a:r>
              <a:rPr lang="en-US" sz="40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insertion point </a:t>
            </a:r>
            <a:r>
              <a:rPr lang="en-US" sz="4000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ke</a:t>
            </a:r>
            <a:r>
              <a:rPr lang="en-US" sz="40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sz="4000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daerah</a:t>
            </a:r>
            <a:r>
              <a:rPr lang="en-US" sz="40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sz="4000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tujuan</a:t>
            </a:r>
            <a:endParaRPr lang="en-US" sz="4000" dirty="0" smtClean="0">
              <a:effectLst>
                <a:glow rad="101600">
                  <a:srgbClr val="00B050">
                    <a:alpha val="60000"/>
                  </a:srgbClr>
                </a:glow>
              </a:effectLst>
            </a:endParaRPr>
          </a:p>
          <a:p>
            <a:pPr>
              <a:buNone/>
            </a:pPr>
            <a:r>
              <a:rPr lang="en-US" sz="40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• </a:t>
            </a:r>
            <a:r>
              <a:rPr lang="en-US" sz="4000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Tekan</a:t>
            </a:r>
            <a:r>
              <a:rPr lang="en-US" sz="4000" dirty="0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 </a:t>
            </a:r>
            <a:r>
              <a:rPr lang="en-US" sz="4000" dirty="0" err="1" smtClean="0"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Ctrl+V</a:t>
            </a:r>
            <a:endParaRPr lang="en-US" sz="4000" dirty="0">
              <a:effectLst>
                <a:glow rad="101600">
                  <a:srgbClr val="00B050">
                    <a:alpha val="60000"/>
                  </a:srgb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Menghapus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>
              <a:buNone/>
            </a:pPr>
            <a:r>
              <a:rPr lang="en-US" sz="4000" dirty="0" err="1" smtClean="0">
                <a:solidFill>
                  <a:srgbClr val="00B0F0"/>
                </a:solidFill>
              </a:rPr>
              <a:t>Menghapus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teks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dapat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kita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lakukan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sbb</a:t>
            </a:r>
            <a:r>
              <a:rPr lang="en-US" sz="4000" dirty="0" smtClean="0">
                <a:solidFill>
                  <a:srgbClr val="00B0F0"/>
                </a:solidFill>
              </a:rPr>
              <a:t>;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• </a:t>
            </a:r>
            <a:r>
              <a:rPr lang="en-US" sz="4000" dirty="0" err="1" smtClean="0">
                <a:solidFill>
                  <a:srgbClr val="00B0F0"/>
                </a:solidFill>
              </a:rPr>
              <a:t>Tandailah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teks</a:t>
            </a:r>
            <a:r>
              <a:rPr lang="en-US" sz="4000" dirty="0" smtClean="0">
                <a:solidFill>
                  <a:srgbClr val="00B0F0"/>
                </a:solidFill>
              </a:rPr>
              <a:t> yang </a:t>
            </a:r>
            <a:r>
              <a:rPr lang="en-US" sz="4000" dirty="0" err="1" smtClean="0">
                <a:solidFill>
                  <a:srgbClr val="00B0F0"/>
                </a:solidFill>
              </a:rPr>
              <a:t>akan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dihapus</a:t>
            </a:r>
            <a:r>
              <a:rPr lang="en-US" sz="4000" dirty="0" smtClean="0">
                <a:solidFill>
                  <a:srgbClr val="00B0F0"/>
                </a:solidFill>
              </a:rPr>
              <a:t>.</a:t>
            </a: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• </a:t>
            </a:r>
            <a:r>
              <a:rPr lang="en-US" sz="4000" dirty="0" err="1" smtClean="0">
                <a:solidFill>
                  <a:srgbClr val="00B0F0"/>
                </a:solidFill>
              </a:rPr>
              <a:t>Klik</a:t>
            </a:r>
            <a:r>
              <a:rPr lang="en-US" sz="4000" dirty="0" smtClean="0">
                <a:solidFill>
                  <a:srgbClr val="00B0F0"/>
                </a:solidFill>
              </a:rPr>
              <a:t> menu Edit </a:t>
            </a:r>
            <a:r>
              <a:rPr lang="en-US" sz="4000" dirty="0" err="1" smtClean="0">
                <a:solidFill>
                  <a:srgbClr val="00B0F0"/>
                </a:solidFill>
              </a:rPr>
              <a:t>lalu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klik</a:t>
            </a:r>
            <a:r>
              <a:rPr lang="en-US" sz="4000" dirty="0" smtClean="0">
                <a:solidFill>
                  <a:srgbClr val="00B0F0"/>
                </a:solidFill>
              </a:rPr>
              <a:t> Cut (</a:t>
            </a:r>
            <a:r>
              <a:rPr lang="en-US" sz="4000" dirty="0" err="1" smtClean="0">
                <a:solidFill>
                  <a:srgbClr val="00B0F0"/>
                </a:solidFill>
              </a:rPr>
              <a:t>atau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klik</a:t>
            </a:r>
            <a:r>
              <a:rPr lang="en-US" sz="4000" dirty="0" smtClean="0">
                <a:solidFill>
                  <a:srgbClr val="00B0F0"/>
                </a:solidFill>
              </a:rPr>
              <a:t> icon Cut, </a:t>
            </a:r>
            <a:r>
              <a:rPr lang="en-US" sz="4000" dirty="0" err="1" smtClean="0">
                <a:solidFill>
                  <a:srgbClr val="00B0F0"/>
                </a:solidFill>
              </a:rPr>
              <a:t>gambar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gunting</a:t>
            </a:r>
            <a:r>
              <a:rPr lang="en-US" sz="4000" dirty="0" smtClean="0">
                <a:solidFill>
                  <a:srgbClr val="00B0F0"/>
                </a:solidFill>
              </a:rPr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Atau</a:t>
            </a: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dengan</a:t>
            </a: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cara</a:t>
            </a: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;</a:t>
            </a: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Tandailah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teks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yang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akan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dihapus</a:t>
            </a: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Tekan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tombol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Delete</a:t>
            </a:r>
          </a:p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Memindahkan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Teks</a:t>
            </a: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Langkah-langkah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untuk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memindahkan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teks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;</a:t>
            </a:r>
          </a:p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•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Tandailah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terlebih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dahulu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teks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yang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akan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dipindahkan</a:t>
            </a: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•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Klik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menu Edit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lalu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klik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Cut (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atau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klik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icon Cut)</a:t>
            </a:r>
          </a:p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•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Pindahkan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insertion point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daerah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tujuan</a:t>
            </a: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•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Klik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menu Edit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lalu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klik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Paste (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atau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klik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icon Paste)</a:t>
            </a:r>
          </a:p>
          <a:p>
            <a:pPr>
              <a:buNone/>
            </a:pP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i="1" dirty="0" err="1" smtClean="0">
                <a:solidFill>
                  <a:srgbClr val="FFFF00"/>
                </a:solidFill>
                <a:latin typeface="Harlow Solid Italic" pitchFamily="82" charset="0"/>
              </a:rPr>
              <a:t>Atau</a:t>
            </a:r>
            <a:r>
              <a:rPr lang="en-US" sz="5400" i="1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sz="5400" i="1" dirty="0" err="1" smtClean="0">
                <a:solidFill>
                  <a:srgbClr val="FFFF00"/>
                </a:solidFill>
                <a:latin typeface="Harlow Solid Italic" pitchFamily="82" charset="0"/>
              </a:rPr>
              <a:t>dengan</a:t>
            </a:r>
            <a:r>
              <a:rPr lang="en-US" sz="5400" i="1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sz="5400" i="1" dirty="0" err="1" smtClean="0">
                <a:solidFill>
                  <a:srgbClr val="FFFF00"/>
                </a:solidFill>
                <a:latin typeface="Harlow Solid Italic" pitchFamily="82" charset="0"/>
              </a:rPr>
              <a:t>cara</a:t>
            </a:r>
            <a:r>
              <a:rPr lang="en-US" sz="5400" i="1" dirty="0" smtClean="0">
                <a:solidFill>
                  <a:srgbClr val="FFFF00"/>
                </a:solidFill>
                <a:latin typeface="Harlow Solid Italic" pitchFamily="82" charset="0"/>
              </a:rPr>
              <a:t> ;</a:t>
            </a:r>
            <a:endParaRPr lang="en-US" sz="5400" dirty="0" smtClean="0">
              <a:solidFill>
                <a:srgbClr val="FFFF00"/>
              </a:solidFill>
              <a:latin typeface="Harlow Solid Italic" pitchFamily="82" charset="0"/>
            </a:endParaRPr>
          </a:p>
          <a:p>
            <a:pPr>
              <a:buNone/>
            </a:pPr>
            <a:r>
              <a:rPr lang="en-US" sz="5400" dirty="0" smtClean="0">
                <a:solidFill>
                  <a:srgbClr val="FFFF00"/>
                </a:solidFill>
                <a:latin typeface="Harlow Solid Italic" pitchFamily="82" charset="0"/>
              </a:rPr>
              <a:t>• </a:t>
            </a:r>
            <a:r>
              <a:rPr lang="en-US" sz="5400" dirty="0" err="1" smtClean="0">
                <a:solidFill>
                  <a:srgbClr val="FFFF00"/>
                </a:solidFill>
                <a:latin typeface="Harlow Solid Italic" pitchFamily="82" charset="0"/>
              </a:rPr>
              <a:t>Tandailah</a:t>
            </a:r>
            <a:r>
              <a:rPr lang="en-US" sz="5400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Harlow Solid Italic" pitchFamily="82" charset="0"/>
              </a:rPr>
              <a:t>terlebih</a:t>
            </a:r>
            <a:r>
              <a:rPr lang="en-US" sz="5400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Harlow Solid Italic" pitchFamily="82" charset="0"/>
              </a:rPr>
              <a:t>dahulu</a:t>
            </a:r>
            <a:r>
              <a:rPr lang="en-US" sz="5400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Harlow Solid Italic" pitchFamily="82" charset="0"/>
              </a:rPr>
              <a:t>teks</a:t>
            </a:r>
            <a:r>
              <a:rPr lang="en-US" sz="5400" dirty="0" smtClean="0">
                <a:solidFill>
                  <a:srgbClr val="FFFF00"/>
                </a:solidFill>
                <a:latin typeface="Harlow Solid Italic" pitchFamily="82" charset="0"/>
              </a:rPr>
              <a:t> yang </a:t>
            </a:r>
            <a:r>
              <a:rPr lang="en-US" sz="5400" dirty="0" err="1" smtClean="0">
                <a:solidFill>
                  <a:srgbClr val="FFFF00"/>
                </a:solidFill>
                <a:latin typeface="Harlow Solid Italic" pitchFamily="82" charset="0"/>
              </a:rPr>
              <a:t>akan</a:t>
            </a:r>
            <a:r>
              <a:rPr lang="en-US" sz="5400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Harlow Solid Italic" pitchFamily="82" charset="0"/>
              </a:rPr>
              <a:t>dipindahkan</a:t>
            </a:r>
            <a:r>
              <a:rPr lang="en-US" sz="5400" dirty="0" smtClean="0">
                <a:solidFill>
                  <a:srgbClr val="FFFF00"/>
                </a:solidFill>
                <a:latin typeface="Harlow Solid Italic" pitchFamily="82" charset="0"/>
              </a:rPr>
              <a:t>.</a:t>
            </a:r>
          </a:p>
          <a:p>
            <a:pPr>
              <a:buNone/>
            </a:pPr>
            <a:r>
              <a:rPr lang="en-US" sz="5400" dirty="0" smtClean="0">
                <a:solidFill>
                  <a:srgbClr val="FFFF00"/>
                </a:solidFill>
                <a:latin typeface="Harlow Solid Italic" pitchFamily="82" charset="0"/>
              </a:rPr>
              <a:t>• Drag </a:t>
            </a:r>
            <a:r>
              <a:rPr lang="en-US" sz="5400" dirty="0" err="1" smtClean="0">
                <a:solidFill>
                  <a:srgbClr val="FFFF00"/>
                </a:solidFill>
                <a:latin typeface="Harlow Solid Italic" pitchFamily="82" charset="0"/>
              </a:rPr>
              <a:t>teks</a:t>
            </a:r>
            <a:r>
              <a:rPr lang="en-US" sz="5400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Harlow Solid Italic" pitchFamily="82" charset="0"/>
              </a:rPr>
              <a:t>tersebut</a:t>
            </a:r>
            <a:r>
              <a:rPr lang="en-US" sz="5400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Harlow Solid Italic" pitchFamily="82" charset="0"/>
              </a:rPr>
              <a:t>dan</a:t>
            </a:r>
            <a:r>
              <a:rPr lang="en-US" sz="5400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Harlow Solid Italic" pitchFamily="82" charset="0"/>
              </a:rPr>
              <a:t>geser</a:t>
            </a:r>
            <a:r>
              <a:rPr lang="en-US" sz="5400" dirty="0" smtClean="0">
                <a:solidFill>
                  <a:srgbClr val="FFFF00"/>
                </a:solidFill>
                <a:latin typeface="Harlow Solid Italic" pitchFamily="82" charset="0"/>
              </a:rPr>
              <a:t> mouse </a:t>
            </a:r>
            <a:r>
              <a:rPr lang="en-US" sz="5400" dirty="0" err="1" smtClean="0">
                <a:solidFill>
                  <a:srgbClr val="FFFF00"/>
                </a:solidFill>
                <a:latin typeface="Harlow Solid Italic" pitchFamily="82" charset="0"/>
              </a:rPr>
              <a:t>kelokasi</a:t>
            </a:r>
            <a:r>
              <a:rPr lang="en-US" sz="5400" dirty="0" smtClean="0">
                <a:solidFill>
                  <a:srgbClr val="FFFF00"/>
                </a:solidFill>
                <a:latin typeface="Harlow Solid Italic" pitchFamily="82" charset="0"/>
              </a:rPr>
              <a:t> yang </a:t>
            </a:r>
            <a:r>
              <a:rPr lang="en-US" sz="5400" dirty="0" err="1" smtClean="0">
                <a:solidFill>
                  <a:srgbClr val="FFFF00"/>
                </a:solidFill>
                <a:latin typeface="Harlow Solid Italic" pitchFamily="82" charset="0"/>
              </a:rPr>
              <a:t>baru</a:t>
            </a:r>
            <a:r>
              <a:rPr lang="en-US" sz="5400" dirty="0" smtClean="0">
                <a:solidFill>
                  <a:srgbClr val="FFFF00"/>
                </a:solidFill>
                <a:latin typeface="Harlow Solid Italic" pitchFamily="82" charset="0"/>
              </a:rPr>
              <a:t>.</a:t>
            </a:r>
          </a:p>
          <a:p>
            <a:pPr>
              <a:buNone/>
            </a:pPr>
            <a:endParaRPr lang="en-US" sz="5400" dirty="0">
              <a:solidFill>
                <a:srgbClr val="FFFF00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cara</a:t>
            </a:r>
            <a:r>
              <a:rPr lang="en-US" i="1" dirty="0" smtClean="0"/>
              <a:t> lain;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Tandailah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Ctrl+X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Bawa</a:t>
            </a:r>
            <a:r>
              <a:rPr lang="en-US" dirty="0" smtClean="0"/>
              <a:t> insertion point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Ctrl+V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Untuk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membatalkan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perintah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,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dapat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dilakukan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sbb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;</a:t>
            </a:r>
          </a:p>
          <a:p>
            <a:pPr>
              <a:buNone/>
            </a:pP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•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Klik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menu Edit</a:t>
            </a:r>
          </a:p>
          <a:p>
            <a:pPr>
              <a:buNone/>
            </a:pP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•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Klik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Undo</a:t>
            </a:r>
          </a:p>
          <a:p>
            <a:pPr>
              <a:buNone/>
            </a:pP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Atau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;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cukup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dengan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meng-klik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icon undo (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gambar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panah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melengkung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ke-kiri</a:t>
            </a:r>
            <a:r>
              <a:rPr lang="en-US" sz="3600" dirty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yang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terdapat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pada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toolbar standard).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Atau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dengan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menekan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tombol</a:t>
            </a:r>
            <a:r>
              <a:rPr lang="en-US" sz="3600" dirty="0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 </a:t>
            </a:r>
            <a:r>
              <a:rPr lang="en-US" sz="3600" dirty="0" err="1" smtClean="0">
                <a:ln>
                  <a:solidFill>
                    <a:srgbClr val="99FF66"/>
                  </a:solidFill>
                </a:ln>
                <a:latin typeface="Goudy Old Style" pitchFamily="18" charset="0"/>
              </a:rPr>
              <a:t>Ctrl+Z</a:t>
            </a:r>
            <a:endParaRPr lang="en-US" sz="3600" dirty="0" smtClean="0">
              <a:ln>
                <a:solidFill>
                  <a:srgbClr val="99FF66"/>
                </a:solidFill>
              </a:ln>
              <a:latin typeface="Goudy Old Style" pitchFamily="18" charset="0"/>
            </a:endParaRPr>
          </a:p>
          <a:p>
            <a:endParaRPr lang="en-US" sz="3600" dirty="0">
              <a:ln>
                <a:solidFill>
                  <a:srgbClr val="99FF66"/>
                </a:solidFill>
              </a:ln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Untuk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mengulangi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perintah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dapat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dilakukan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sbb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;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• </a:t>
            </a: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Klik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 menu Edit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• </a:t>
            </a: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Klik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 Redo </a:t>
            </a: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Atau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 ; </a:t>
            </a: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cukup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dengan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meng-klik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 icon redo (</a:t>
            </a: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gambar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panah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melengkung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ke-kanan</a:t>
            </a:r>
            <a:r>
              <a:rPr lang="en-US" sz="3600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yang </a:t>
            </a: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terdapat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Papyrus" pitchFamily="66" charset="0"/>
              </a:rPr>
              <a:t>pada</a:t>
            </a:r>
            <a:r>
              <a:rPr lang="en-US" sz="3600" b="1" dirty="0" smtClean="0">
                <a:solidFill>
                  <a:srgbClr val="FFFF00"/>
                </a:solidFill>
                <a:latin typeface="Papyrus" pitchFamily="66" charset="0"/>
              </a:rPr>
              <a:t> toolbar standard).</a:t>
            </a:r>
          </a:p>
          <a:p>
            <a:pPr>
              <a:buNone/>
            </a:pPr>
            <a:endParaRPr lang="en-US" sz="3600" b="1" dirty="0">
              <a:solidFill>
                <a:srgbClr val="FFFF00"/>
              </a:solidFill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Mencari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Mengganti</a:t>
            </a:r>
            <a:r>
              <a:rPr lang="en-US" b="1" dirty="0" smtClean="0"/>
              <a:t> </a:t>
            </a:r>
            <a:r>
              <a:rPr lang="en-US" b="1" dirty="0" err="1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Pada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suatu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dokumen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yang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besar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tentu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kita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akan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kesulitan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untuk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mencari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suatu</a:t>
            </a:r>
            <a:r>
              <a:rPr lang="en-US" sz="3600" dirty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kata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tertentu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atau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mencari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sambil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mengganti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kata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/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kalimat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tersebut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secara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langsung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.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Anda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jangan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khawatir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jika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mengalami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hal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ini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karena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untuk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tujuan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ini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Word 2000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telah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menyediakan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dua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fasilitas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yaitu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; Find </a:t>
            </a:r>
            <a:r>
              <a:rPr lang="en-US" sz="3600" dirty="0" err="1" smtClean="0">
                <a:solidFill>
                  <a:srgbClr val="0070C0"/>
                </a:solidFill>
                <a:latin typeface="Goudy Old Style" pitchFamily="18" charset="0"/>
              </a:rPr>
              <a:t>dan</a:t>
            </a:r>
            <a:r>
              <a:rPr lang="en-US" sz="3600" dirty="0" smtClean="0">
                <a:solidFill>
                  <a:srgbClr val="0070C0"/>
                </a:solidFill>
                <a:latin typeface="Goudy Old Style" pitchFamily="18" charset="0"/>
              </a:rPr>
              <a:t> Replace</a:t>
            </a:r>
          </a:p>
          <a:p>
            <a:pPr>
              <a:buNone/>
            </a:pPr>
            <a:endParaRPr lang="en-US" sz="3600" dirty="0">
              <a:solidFill>
                <a:srgbClr val="0070C0"/>
              </a:solidFill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			Find,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digunakan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untuk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mencari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suatu</a:t>
            </a:r>
            <a:r>
              <a:rPr lang="en-US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kata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/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kalimat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tertentu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berdasakan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kriteria</a:t>
            </a:r>
            <a:r>
              <a:rPr lang="en-US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yang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ditentukan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.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Untuk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mengaktifkan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fasilitas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ini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kita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tinggal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klik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menu Edit.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lalu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klik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Find,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maka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akan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keluar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jendela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find </a:t>
            </a:r>
            <a:r>
              <a:rPr lang="en-US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sbb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;</a:t>
            </a:r>
          </a:p>
          <a:p>
            <a:pPr algn="just"/>
            <a:endParaRPr lang="en-US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4407" y="990600"/>
            <a:ext cx="8238593" cy="4639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Memulai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Word 2000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Aktifkan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Start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taskbar.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menu, </a:t>
            </a:r>
            <a:r>
              <a:rPr lang="en-US" dirty="0" err="1" smtClean="0"/>
              <a:t>pilih</a:t>
            </a:r>
            <a:r>
              <a:rPr lang="en-US" dirty="0" smtClean="0"/>
              <a:t> Program.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Klik</a:t>
            </a:r>
            <a:r>
              <a:rPr lang="en-US" dirty="0" smtClean="0"/>
              <a:t> Microsoft Word.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Microsoft Word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. (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2.1)</a:t>
            </a:r>
          </a:p>
          <a:p>
            <a:pPr>
              <a:buNone/>
            </a:pPr>
            <a:r>
              <a:rPr lang="en-US" dirty="0" smtClean="0"/>
              <a:t>• Microsoft Word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Keterangan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:</a:t>
            </a:r>
          </a:p>
          <a:p>
            <a:pPr>
              <a:buNone/>
            </a:pP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1.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Pada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option Find what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diisikan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kata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/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kalimat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yang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akan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di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cari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misal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‘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aku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’</a:t>
            </a:r>
          </a:p>
          <a:p>
            <a:pPr>
              <a:buNone/>
            </a:pP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2.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Pada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Search Option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kita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dapat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menentukan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arah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pencarian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yaitu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;</a:t>
            </a:r>
          </a:p>
          <a:p>
            <a:pPr>
              <a:buNone/>
            </a:pP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• All,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mencari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dari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awal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hingga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akhir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dokumen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 (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defaultnya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ALL)</a:t>
            </a:r>
          </a:p>
          <a:p>
            <a:pPr>
              <a:buNone/>
            </a:pP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• Up,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mencari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keawal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dokumen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mulai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dari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posisi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insertion point.</a:t>
            </a:r>
          </a:p>
          <a:p>
            <a:pPr>
              <a:buNone/>
            </a:pP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• Down,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mencari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keakhir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dokumen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mulai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dari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posisi</a:t>
            </a:r>
            <a:r>
              <a:rPr lang="en-US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insertion point.</a:t>
            </a:r>
          </a:p>
          <a:p>
            <a:pPr>
              <a:buNone/>
            </a:pPr>
            <a:endParaRPr lang="en-U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3.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Pada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option Search:,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terdapat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5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metode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yaitu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;</a:t>
            </a:r>
          </a:p>
          <a:p>
            <a:pPr>
              <a:buNone/>
            </a:pP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• Match case,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mencari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kata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kalimat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yang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betul-betul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mirip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dengan</a:t>
            </a:r>
            <a:r>
              <a:rPr lang="en-U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kata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kalimat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yang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dicari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pPr>
              <a:buNone/>
            </a:pP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• Find whole words only,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mencari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kata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kalimat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tanpa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memperhatikan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huruf</a:t>
            </a:r>
            <a:r>
              <a:rPr lang="en-U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besar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atau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kecil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pPr>
              <a:buNone/>
            </a:pP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• Use wildcards,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mencari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kata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kalimat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dengan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menggunakan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metode</a:t>
            </a:r>
            <a:endParaRPr lang="en-US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wildcards (?).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Misalnya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kita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mancari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tiga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digit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huruf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yang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awal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‘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ak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’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maka</a:t>
            </a:r>
            <a:endParaRPr lang="en-US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gunakan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wildcards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dengan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cara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‘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ak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?’,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maka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seluruh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kata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yang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terdiri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dari</a:t>
            </a:r>
            <a:endParaRPr lang="en-US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tiga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karakter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dengan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huruf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awalnya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‘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ak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’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akan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ditemukannya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Metode</a:t>
            </a:r>
            <a:endParaRPr lang="en-US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pencarian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ini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memperhatikan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huruf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kecil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besar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Maka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kata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‘AKU’</a:t>
            </a:r>
          </a:p>
          <a:p>
            <a:pPr>
              <a:buNone/>
            </a:pP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tidak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akan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ditemukan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dengan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metode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ini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karena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menggunakan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huruf</a:t>
            </a:r>
            <a:endParaRPr lang="en-US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besar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sedangkan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yang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dicari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adalah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‘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ak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?’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huruf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kecil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dengan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digit</a:t>
            </a:r>
          </a:p>
          <a:p>
            <a:pPr>
              <a:buNone/>
            </a:pP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ketiganya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bebas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pPr>
              <a:buNone/>
            </a:pP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• Sounds like,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mencari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kata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kalimat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yang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mirip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hampir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mirip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dengan</a:t>
            </a:r>
            <a:endParaRPr lang="en-US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kata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kalimat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yang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dicari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Misalnya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kita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mencari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kata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‘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Aku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’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maka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kata</a:t>
            </a:r>
            <a:endParaRPr lang="en-US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‘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Ak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’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juga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akan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ditemukannnya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karena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hampir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mirip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pPr>
              <a:buNone/>
            </a:pP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• Find all words forms,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mencari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seluruh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kata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kalimat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yang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mempunyai</a:t>
            </a:r>
            <a:r>
              <a:rPr lang="en-U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bentuk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/format yang </a:t>
            </a:r>
            <a:r>
              <a:rPr lang="en-US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sama</a:t>
            </a:r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pPr>
              <a:buNone/>
            </a:pPr>
            <a:endParaRPr lang="en-US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4. </a:t>
            </a:r>
            <a:r>
              <a:rPr lang="en-US" sz="4800" b="1" dirty="0" err="1" smtClean="0">
                <a:solidFill>
                  <a:srgbClr val="00B0F0"/>
                </a:solidFill>
                <a:latin typeface="Papyrus" pitchFamily="66" charset="0"/>
              </a:rPr>
              <a:t>Setelah</a:t>
            </a: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Papyrus" pitchFamily="66" charset="0"/>
              </a:rPr>
              <a:t>menentukan</a:t>
            </a: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Papyrus" pitchFamily="66" charset="0"/>
              </a:rPr>
              <a:t>metode</a:t>
            </a: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Papyrus" pitchFamily="66" charset="0"/>
              </a:rPr>
              <a:t>pencariannya</a:t>
            </a: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, </a:t>
            </a:r>
            <a:r>
              <a:rPr lang="en-US" sz="4800" b="1" dirty="0" err="1" smtClean="0">
                <a:solidFill>
                  <a:srgbClr val="00B0F0"/>
                </a:solidFill>
                <a:latin typeface="Papyrus" pitchFamily="66" charset="0"/>
              </a:rPr>
              <a:t>maka</a:t>
            </a: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Papyrus" pitchFamily="66" charset="0"/>
              </a:rPr>
              <a:t>kliklah</a:t>
            </a: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 Find Next </a:t>
            </a:r>
            <a:r>
              <a:rPr lang="en-US" sz="4800" b="1" dirty="0" err="1" smtClean="0">
                <a:solidFill>
                  <a:srgbClr val="00B0F0"/>
                </a:solidFill>
                <a:latin typeface="Papyrus" pitchFamily="66" charset="0"/>
              </a:rPr>
              <a:t>untuk</a:t>
            </a:r>
            <a:r>
              <a:rPr lang="en-US" sz="4800" b="1" dirty="0">
                <a:solidFill>
                  <a:srgbClr val="00B0F0"/>
                </a:solidFill>
                <a:latin typeface="Papyrus" pitchFamily="66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Papyrus" pitchFamily="66" charset="0"/>
              </a:rPr>
              <a:t>memprosesnya</a:t>
            </a: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.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5. </a:t>
            </a:r>
            <a:r>
              <a:rPr lang="en-US" sz="4800" b="1" dirty="0" err="1" smtClean="0">
                <a:solidFill>
                  <a:srgbClr val="00B0F0"/>
                </a:solidFill>
                <a:latin typeface="Papyrus" pitchFamily="66" charset="0"/>
              </a:rPr>
              <a:t>Jika</a:t>
            </a: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Papyrus" pitchFamily="66" charset="0"/>
              </a:rPr>
              <a:t>pencarian</a:t>
            </a: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Papyrus" pitchFamily="66" charset="0"/>
              </a:rPr>
              <a:t>selesai</a:t>
            </a: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, </a:t>
            </a:r>
            <a:r>
              <a:rPr lang="en-US" sz="4800" b="1" dirty="0" err="1" smtClean="0">
                <a:solidFill>
                  <a:srgbClr val="00B0F0"/>
                </a:solidFill>
                <a:latin typeface="Papyrus" pitchFamily="66" charset="0"/>
              </a:rPr>
              <a:t>maka</a:t>
            </a: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Papyrus" pitchFamily="66" charset="0"/>
              </a:rPr>
              <a:t>akan</a:t>
            </a: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Papyrus" pitchFamily="66" charset="0"/>
              </a:rPr>
              <a:t>muncul</a:t>
            </a: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Papyrus" pitchFamily="66" charset="0"/>
              </a:rPr>
              <a:t>kotak</a:t>
            </a: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 </a:t>
            </a:r>
            <a:r>
              <a:rPr lang="en-US" sz="4800" b="1" dirty="0" err="1" smtClean="0">
                <a:solidFill>
                  <a:srgbClr val="00B0F0"/>
                </a:solidFill>
                <a:latin typeface="Papyrus" pitchFamily="66" charset="0"/>
              </a:rPr>
              <a:t>pesan</a:t>
            </a: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, </a:t>
            </a:r>
            <a:r>
              <a:rPr lang="en-US" sz="4800" b="1" dirty="0" err="1" smtClean="0">
                <a:solidFill>
                  <a:srgbClr val="00B0F0"/>
                </a:solidFill>
                <a:latin typeface="Papyrus" pitchFamily="66" charset="0"/>
              </a:rPr>
              <a:t>Gambar</a:t>
            </a:r>
            <a:r>
              <a:rPr lang="en-US" sz="4800" b="1" dirty="0" smtClean="0">
                <a:solidFill>
                  <a:srgbClr val="00B0F0"/>
                </a:solidFill>
                <a:latin typeface="Papyrus" pitchFamily="66" charset="0"/>
              </a:rPr>
              <a:t> 2.11.</a:t>
            </a:r>
            <a:endParaRPr lang="en-US" sz="4800" b="1" dirty="0">
              <a:solidFill>
                <a:srgbClr val="00B0F0"/>
              </a:solidFill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1828800"/>
            <a:ext cx="7848600" cy="304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6.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Klik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OK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untuk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menutup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kotak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dialog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tersebut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• Replace,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adalah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suatu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proses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pencarian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teks</a:t>
            </a:r>
            <a:r>
              <a:rPr lang="en-US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dengan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cara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langsung</a:t>
            </a:r>
            <a:r>
              <a:rPr lang="en-US" b="1" dirty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menggantikan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kata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/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kalimat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yang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dicari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dengan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kata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/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kalimat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yang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ditentukan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.</a:t>
            </a:r>
          </a:p>
          <a:p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Untuk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menggunakan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fasilitas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ikutilah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langkah-langkah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berikut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;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1.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Klik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menu Edit,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lalu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Klik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Replace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2.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Maka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akan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tampil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jendela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replace, </a:t>
            </a:r>
            <a:r>
              <a:rPr lang="en-US" b="1" dirty="0" err="1" smtClean="0">
                <a:solidFill>
                  <a:srgbClr val="FFFF00"/>
                </a:solidFill>
                <a:latin typeface="Goudy Old Style" pitchFamily="18" charset="0"/>
              </a:rPr>
              <a:t>Gambar</a:t>
            </a:r>
            <a:r>
              <a:rPr lang="en-US" b="1" dirty="0" smtClean="0">
                <a:solidFill>
                  <a:srgbClr val="FFFF00"/>
                </a:solidFill>
                <a:latin typeface="Goudy Old Style" pitchFamily="18" charset="0"/>
              </a:rPr>
              <a:t> 2.12.</a:t>
            </a:r>
          </a:p>
          <a:p>
            <a:endParaRPr lang="en-US" b="1" dirty="0">
              <a:solidFill>
                <a:srgbClr val="FFFF00"/>
              </a:solidFill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71601" y="762000"/>
            <a:ext cx="6781800" cy="55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437"/>
            <a:ext cx="8229600" cy="5592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3.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Pada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option Find what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kita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ketikkan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kata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/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kalimat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yang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dicari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dan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diganti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Misalnya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kita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mencari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kata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‘AKU’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dan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ganti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dengan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‘MY’,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maka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Ketikkan</a:t>
            </a:r>
            <a:r>
              <a:rPr 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‘AKU’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pada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option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ini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4. Option Replace with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diisi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dengan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kata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/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kalimat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pengganti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Pada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contoh</a:t>
            </a:r>
            <a:r>
              <a:rPr 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diatas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kita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isi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dengan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‘MY’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5.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Klik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Replace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untuk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mengganti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satu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persatu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,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atau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klik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Replace All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untuk</a:t>
            </a:r>
            <a:r>
              <a:rPr lang="en-US" sz="4400" dirty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mengganti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secara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keseluruhan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dan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klik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Find Next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untuk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mencari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kata</a:t>
            </a:r>
            <a:r>
              <a:rPr lang="en-US" sz="4400" dirty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berikutnya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.</a:t>
            </a:r>
          </a:p>
          <a:p>
            <a:pPr algn="just">
              <a:buNone/>
            </a:pP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6.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Sedangkan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option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lainnya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sama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dengan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yang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dijelaskan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pada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bagian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Find </a:t>
            </a:r>
            <a:r>
              <a:rPr lang="en-US" sz="4400" dirty="0" err="1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diatas</a:t>
            </a:r>
            <a:r>
              <a:rPr lang="en-US" sz="4400" dirty="0" smtClean="0">
                <a:solidFill>
                  <a:srgbClr val="7030A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.</a:t>
            </a:r>
          </a:p>
          <a:p>
            <a:pPr algn="just">
              <a:buNone/>
            </a:pPr>
            <a:endParaRPr lang="en-US" sz="4400" dirty="0">
              <a:solidFill>
                <a:srgbClr val="7030A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Menyimpan</a:t>
            </a:r>
            <a:r>
              <a:rPr lang="en-US" b="1" dirty="0" smtClean="0"/>
              <a:t> </a:t>
            </a:r>
            <a:r>
              <a:rPr lang="en-US" b="1" dirty="0" err="1" smtClean="0"/>
              <a:t>Dokumen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		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Lembar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kerja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(document) yang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kita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buat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dapat</a:t>
            </a:r>
            <a:r>
              <a:rPr lang="en-US" sz="3600" dirty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disimpan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pada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harddisk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atau</a:t>
            </a:r>
            <a:r>
              <a:rPr lang="en-US" sz="3600" dirty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disket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dengan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cara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sebagai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berikut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;</a:t>
            </a:r>
          </a:p>
          <a:p>
            <a:pPr algn="just">
              <a:buNone/>
            </a:pP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1.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Pilih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dan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klik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menu File, Save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atau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tekan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Ctrl+S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.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Jika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Anda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menyimpan</a:t>
            </a:r>
            <a:r>
              <a:rPr lang="en-US" sz="3600" dirty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document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tersebut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untuk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pertama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kali,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kotak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dialog Save As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akan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ditampilkan</a:t>
            </a:r>
            <a:r>
              <a:rPr lang="en-US" sz="3600" dirty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seperti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Harlow Solid Italic" pitchFamily="82" charset="0"/>
              </a:rPr>
              <a:t>Gambar</a:t>
            </a:r>
            <a:r>
              <a:rPr lang="en-US" sz="3600" dirty="0" smtClean="0">
                <a:solidFill>
                  <a:schemeClr val="bg1"/>
                </a:solidFill>
                <a:latin typeface="Harlow Solid Italic" pitchFamily="82" charset="0"/>
              </a:rPr>
              <a:t> 2.13.</a:t>
            </a:r>
          </a:p>
          <a:p>
            <a:pPr algn="just">
              <a:buNone/>
            </a:pPr>
            <a:endParaRPr lang="en-US" sz="3600" dirty="0">
              <a:solidFill>
                <a:schemeClr val="bg1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5800" y="990600"/>
            <a:ext cx="8153400" cy="500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685800" y="5943600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Cara </a:t>
            </a:r>
            <a:r>
              <a:rPr lang="en-US" b="1" dirty="0" err="1" smtClean="0">
                <a:solidFill>
                  <a:schemeClr val="bg1"/>
                </a:solidFill>
              </a:rPr>
              <a:t>mengaktifkan</a:t>
            </a:r>
            <a:r>
              <a:rPr lang="en-US" b="1" dirty="0" smtClean="0">
                <a:solidFill>
                  <a:schemeClr val="bg1"/>
                </a:solidFill>
              </a:rPr>
              <a:t> Microsoft Word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2.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Pada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tombol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daftar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pilihan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Save in,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pilih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klik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drive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folder yang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diinginkan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.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3.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Pada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kotak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isian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File name,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ketikkan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nama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file yang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Anda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inginkan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.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4.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Klik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tombol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perintah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Save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memproses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Kristen ITC" pitchFamily="66" charset="0"/>
              </a:rPr>
              <a:t>penyimpanannya</a:t>
            </a:r>
            <a:r>
              <a:rPr lang="en-US" sz="3600" b="1" dirty="0" smtClean="0">
                <a:solidFill>
                  <a:schemeClr val="bg1"/>
                </a:solidFill>
                <a:latin typeface="Kristen ITC" pitchFamily="66" charset="0"/>
              </a:rPr>
              <a:t>.</a:t>
            </a:r>
          </a:p>
          <a:p>
            <a:pPr>
              <a:buNone/>
            </a:pPr>
            <a:endParaRPr lang="en-US" sz="3600" b="1" dirty="0">
              <a:solidFill>
                <a:schemeClr val="bg1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Catatan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;</a:t>
            </a:r>
          </a:p>
          <a:p>
            <a:pPr algn="just">
              <a:buNone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1.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Dibawah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pilihan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Save in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terdapat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icon-icon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alamat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yang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sering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digunakan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untuk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menyimpan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data.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Anda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dapat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langsung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meng-klik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icon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tersebut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jika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Anda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ingin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menyimpan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data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pada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icon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tersebut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  <a:p>
            <a:pPr algn="just">
              <a:buNone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2.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Jika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diperlukan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Anda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juga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dapat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memilih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jenis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dan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bentuk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format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penyimpanan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file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pada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tombol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daftar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pilihan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Save as type.</a:t>
            </a:r>
          </a:p>
          <a:p>
            <a:pPr algn="just">
              <a:buNone/>
            </a:pP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			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Disamping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cara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atas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kita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juga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dapat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menyimpan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dokumen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dengan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langsung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meng-klik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icon save (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gambar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disket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 yang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terdapat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pada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toolbar 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standar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  <a:p>
            <a:pPr algn="just">
              <a:buNone/>
            </a:pP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Membuka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Dokumen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Lama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Banyak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cara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dapat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kita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gunakan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untuk</a:t>
            </a:r>
            <a:r>
              <a:rPr lang="en-US" b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membuka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kembali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dokumen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lama (yang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pernah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disimpan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).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1.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Menggunakan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Menu File-Open.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Dilakukan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dengan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cara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meng-klik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menu File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lalu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pilih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dan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klik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Open.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2.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Menggunakan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Icon Open.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Dengan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cara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meng-klik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icon open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dengan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gambar</a:t>
            </a:r>
            <a:endParaRPr lang="en-US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>
              <a:buNone/>
            </a:pPr>
            <a:endParaRPr lang="en-US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3.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Menggunakan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Menu Documents. Cara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ini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dilakukan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dengan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meng-klik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tombol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Start yang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ada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ditaskbar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pilih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menu Documents,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maka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akan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muncul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sejumlah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nama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file yang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pernah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kita</a:t>
            </a:r>
            <a:r>
              <a:rPr lang="en-US" sz="40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buka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.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Klik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nama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file yang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akan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kita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buka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Comic Sans MS" pitchFamily="66" charset="0"/>
              </a:rPr>
              <a:t>tersebut</a:t>
            </a:r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4800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Menyimpan</a:t>
            </a:r>
            <a:r>
              <a:rPr lang="en-US" sz="48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4800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Dokumen</a:t>
            </a:r>
            <a:r>
              <a:rPr lang="en-US" sz="48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4800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Dengan</a:t>
            </a:r>
            <a:r>
              <a:rPr lang="en-US" sz="48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4800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Nama</a:t>
            </a:r>
            <a:r>
              <a:rPr lang="en-US" sz="4800" b="1" dirty="0">
                <a:ln w="50800"/>
                <a:solidFill>
                  <a:schemeClr val="bg1">
                    <a:shade val="50000"/>
                  </a:schemeClr>
                </a:solidFill>
              </a:rPr>
              <a:t> 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Lembar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kerja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(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dokumen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) yang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pernah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disimpan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ingin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kita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simpan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lagi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dengan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nama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lain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karena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ada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beberapa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perubahan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terhadap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dokumen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tersebut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.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Untuk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menyimpan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dokumen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dengan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nama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lain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dapat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dilakukan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dengan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cara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meng-klik</a:t>
            </a:r>
            <a:endParaRPr lang="en-US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menu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File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lalu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pilih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dan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klik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Save As.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Kemudian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ketikkan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nama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baru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yang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dinginkan,lalu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klik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Save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untuk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memproses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penyimpanannya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Pengaturan</a:t>
            </a:r>
            <a:r>
              <a:rPr lang="en-US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60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Dokumen</a:t>
            </a:r>
            <a:endParaRPr 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Pengaturan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Halaman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Dokumen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(Page Set-Up)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Agar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dokumen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yang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kita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kerjakan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dapat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dicetak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sesuai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dengan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 yang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kita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  <a:p>
            <a:r>
              <a:rPr lang="sv-SE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inginkan, maka mutlak diperlukan pengetahuan tentang tata cara pengaturan</a:t>
            </a:r>
          </a:p>
          <a:p>
            <a:r>
              <a:rPr lang="fi-FI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dokumen ini. Apa saja yang dapat kita lakukan terhadap pengaturan halaman</a:t>
            </a:r>
          </a:p>
          <a:p>
            <a:r>
              <a:rPr lang="fi-FI" dirty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dokumen ini ?. Untuk menjawabnya, mari kita lakukan sbb;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194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1. </a:t>
            </a:r>
            <a:r>
              <a:rPr lang="en-US" dirty="0" err="1"/>
              <a:t>Klik</a:t>
            </a:r>
            <a:r>
              <a:rPr lang="en-US" dirty="0"/>
              <a:t> menu File,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menu Page Setup.</a:t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Tunggu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dialog Page Setup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2.14.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895600"/>
            <a:ext cx="556259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Keterangan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: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1. Tab Margin,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digunakan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dalam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pengaturan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batas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halaman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, headers, footers </a:t>
            </a:r>
            <a:r>
              <a:rPr lang="en-US" dirty="0" err="1" smtClean="0">
                <a:solidFill>
                  <a:srgbClr val="00B050"/>
                </a:solidFill>
                <a:latin typeface="Harlow Solid Italic" pitchFamily="82" charset="0"/>
              </a:rPr>
              <a:t>dan</a:t>
            </a:r>
            <a:r>
              <a:rPr lang="en-US" dirty="0" smtClean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Harlow Solid Italic" pitchFamily="82" charset="0"/>
              </a:rPr>
              <a:t>pengaturan</a:t>
            </a:r>
            <a:r>
              <a:rPr lang="en-US" dirty="0" smtClean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pencetakan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model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buku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(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cetak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bolak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balik</a:t>
            </a:r>
            <a:r>
              <a:rPr lang="en-US" dirty="0" smtClean="0">
                <a:solidFill>
                  <a:srgbClr val="00B050"/>
                </a:solidFill>
                <a:latin typeface="Harlow Solid Italic" pitchFamily="82" charset="0"/>
              </a:rPr>
              <a:t>). </a:t>
            </a:r>
            <a:r>
              <a:rPr lang="en-US" dirty="0" err="1" smtClean="0">
                <a:solidFill>
                  <a:srgbClr val="00B050"/>
                </a:solidFill>
                <a:latin typeface="Harlow Solid Italic" pitchFamily="82" charset="0"/>
              </a:rPr>
              <a:t>Untuk</a:t>
            </a:r>
            <a:r>
              <a:rPr lang="en-US" dirty="0" smtClean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menaikan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ukuran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klik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symbol 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atau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untuk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menurunkan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ukuran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Harlow Solid Italic" pitchFamily="82" charset="0"/>
              </a:rPr>
              <a:t>klik</a:t>
            </a:r>
            <a:r>
              <a:rPr lang="en-US" dirty="0" smtClean="0">
                <a:solidFill>
                  <a:srgbClr val="00B050"/>
                </a:solidFill>
                <a:latin typeface="Harlow Solid Italic" pitchFamily="82" charset="0"/>
              </a:rPr>
              <a:t> symbol 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.</a:t>
            </a:r>
          </a:p>
          <a:p>
            <a:pPr>
              <a:buNone/>
            </a:pPr>
            <a:r>
              <a:rPr lang="sv-SE" dirty="0">
                <a:solidFill>
                  <a:srgbClr val="00B050"/>
                </a:solidFill>
                <a:latin typeface="Harlow Solid Italic" pitchFamily="82" charset="0"/>
              </a:rPr>
              <a:t>• Top, digunakan untuk mengatur batas atas dokumen mulai dari tepi </a:t>
            </a:r>
            <a:r>
              <a:rPr lang="sv-SE" dirty="0" smtClean="0">
                <a:solidFill>
                  <a:srgbClr val="00B050"/>
                </a:solidFill>
                <a:latin typeface="Harlow Solid Italic" pitchFamily="82" charset="0"/>
              </a:rPr>
              <a:t>atas </a:t>
            </a:r>
            <a:r>
              <a:rPr lang="en-US" dirty="0" err="1" smtClean="0">
                <a:solidFill>
                  <a:srgbClr val="00B050"/>
                </a:solidFill>
                <a:latin typeface="Harlow Solid Italic" pitchFamily="82" charset="0"/>
              </a:rPr>
              <a:t>kertas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. Bottom,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digunakan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untuk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mengatur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batas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bawah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dokumen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Harlow Solid Italic" pitchFamily="82" charset="0"/>
              </a:rPr>
              <a:t>mulai</a:t>
            </a:r>
            <a:r>
              <a:rPr lang="en-US" dirty="0" smtClean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Harlow Solid Italic" pitchFamily="82" charset="0"/>
              </a:rPr>
              <a:t>dari</a:t>
            </a:r>
            <a:r>
              <a:rPr lang="en-US" dirty="0" smtClean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tepi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bawah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kertas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.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• Left,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digunakan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dalam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pengaturan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batas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kiri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dokumen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mulai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dari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Harlow Solid Italic" pitchFamily="82" charset="0"/>
              </a:rPr>
              <a:t>tepi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Harlow Solid Italic" pitchFamily="82" charset="0"/>
              </a:rPr>
              <a:t>kiri</a:t>
            </a:r>
            <a:r>
              <a:rPr lang="en-US" dirty="0" smtClean="0">
                <a:solidFill>
                  <a:srgbClr val="00B05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Harlow Solid Italic" pitchFamily="82" charset="0"/>
              </a:rPr>
              <a:t>kertas</a:t>
            </a:r>
            <a:r>
              <a:rPr lang="en-US" dirty="0">
                <a:solidFill>
                  <a:srgbClr val="00B050"/>
                </a:solidFill>
                <a:latin typeface="Harlow Solid Italic" pitchFamily="82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>
                <a:solidFill>
                  <a:schemeClr val="bg1"/>
                </a:solidFill>
              </a:rPr>
              <a:t>• Right, digunakan untuk pengaturan batas kanan dokumen mulai dari </a:t>
            </a:r>
            <a:r>
              <a:rPr lang="sv-SE" dirty="0" smtClean="0">
                <a:solidFill>
                  <a:schemeClr val="bg1"/>
                </a:solidFill>
              </a:rPr>
              <a:t>tepi </a:t>
            </a:r>
            <a:r>
              <a:rPr lang="en-US" dirty="0" err="1" smtClean="0">
                <a:solidFill>
                  <a:schemeClr val="bg1"/>
                </a:solidFill>
              </a:rPr>
              <a:t>kanan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kertas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• Gutter, </a:t>
            </a:r>
            <a:r>
              <a:rPr lang="en-US" dirty="0" err="1">
                <a:solidFill>
                  <a:schemeClr val="bg1"/>
                </a:solidFill>
              </a:rPr>
              <a:t>digunakan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memberikan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jarak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tertentu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tepi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kertas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atau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tepi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kertas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tujuan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memberikan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lokasi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kosong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penjilidan</a:t>
            </a:r>
            <a:r>
              <a:rPr lang="it-IT" dirty="0">
                <a:solidFill>
                  <a:schemeClr val="bg1"/>
                </a:solidFill>
              </a:rPr>
              <a:t>. Pengaturan posisi dari gutter ini kita tentukan pada </a:t>
            </a:r>
            <a:r>
              <a:rPr lang="it-IT" dirty="0" smtClean="0">
                <a:solidFill>
                  <a:schemeClr val="bg1"/>
                </a:solidFill>
              </a:rPr>
              <a:t>bagian </a:t>
            </a:r>
            <a:r>
              <a:rPr lang="en-US" dirty="0" err="1" smtClean="0">
                <a:solidFill>
                  <a:schemeClr val="bg1"/>
                </a:solidFill>
              </a:rPr>
              <a:t>pilihan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Gutter </a:t>
            </a:r>
            <a:r>
              <a:rPr lang="en-US" dirty="0" err="1">
                <a:solidFill>
                  <a:schemeClr val="bg1"/>
                </a:solidFill>
              </a:rPr>
              <a:t>posistion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menyediakan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alternatif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posisi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yaitu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posisi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kiri</a:t>
            </a:r>
            <a:r>
              <a:rPr lang="en-US" dirty="0">
                <a:solidFill>
                  <a:schemeClr val="bg1"/>
                </a:solidFill>
              </a:rPr>
              <a:t> (left)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atas</a:t>
            </a:r>
            <a:r>
              <a:rPr lang="en-US" dirty="0">
                <a:solidFill>
                  <a:schemeClr val="bg1"/>
                </a:solidFill>
              </a:rPr>
              <a:t> (top)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>
                <a:latin typeface="Comic Sans MS" pitchFamily="66" charset="0"/>
              </a:rPr>
              <a:t>• Header, </a:t>
            </a:r>
            <a:r>
              <a:rPr lang="en-US" dirty="0" err="1">
                <a:latin typeface="Comic Sans MS" pitchFamily="66" charset="0"/>
              </a:rPr>
              <a:t>digunakan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untuk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pengaturan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posisi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dari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catatan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kepala</a:t>
            </a:r>
            <a:r>
              <a:rPr lang="en-US" dirty="0">
                <a:latin typeface="Comic Sans MS" pitchFamily="66" charset="0"/>
              </a:rPr>
              <a:t> (</a:t>
            </a:r>
            <a:r>
              <a:rPr lang="en-US" dirty="0" smtClean="0">
                <a:latin typeface="Comic Sans MS" pitchFamily="66" charset="0"/>
              </a:rPr>
              <a:t>header) </a:t>
            </a:r>
            <a:r>
              <a:rPr lang="en-US" dirty="0" err="1" smtClean="0">
                <a:latin typeface="Comic Sans MS" pitchFamily="66" charset="0"/>
              </a:rPr>
              <a:t>mulai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dari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tepi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atas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kertas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en-US" dirty="0">
                <a:latin typeface="Comic Sans MS" pitchFamily="66" charset="0"/>
              </a:rPr>
              <a:t>• Footer, </a:t>
            </a:r>
            <a:r>
              <a:rPr lang="en-US" dirty="0" err="1">
                <a:latin typeface="Comic Sans MS" pitchFamily="66" charset="0"/>
              </a:rPr>
              <a:t>digunakan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untuk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pengaturan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posisi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dari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catatan</a:t>
            </a:r>
            <a:r>
              <a:rPr lang="en-US" dirty="0">
                <a:latin typeface="Comic Sans MS" pitchFamily="66" charset="0"/>
              </a:rPr>
              <a:t> kaki (footer) </a:t>
            </a:r>
            <a:r>
              <a:rPr lang="en-US" dirty="0" err="1" smtClean="0">
                <a:latin typeface="Comic Sans MS" pitchFamily="66" charset="0"/>
              </a:rPr>
              <a:t>mulai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tepi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bawah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kertas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en-US" b="1" dirty="0">
                <a:latin typeface="Comic Sans MS" pitchFamily="66" charset="0"/>
              </a:rPr>
              <a:t>NB. </a:t>
            </a:r>
            <a:r>
              <a:rPr lang="en-US" dirty="0">
                <a:latin typeface="Comic Sans MS" pitchFamily="66" charset="0"/>
              </a:rPr>
              <a:t>Header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footer </a:t>
            </a:r>
            <a:r>
              <a:rPr lang="en-US" dirty="0" err="1">
                <a:latin typeface="Comic Sans MS" pitchFamily="66" charset="0"/>
              </a:rPr>
              <a:t>ini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otomatis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tampil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setiap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halaman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dokumen</a:t>
            </a:r>
            <a:r>
              <a:rPr lang="en-US" dirty="0">
                <a:latin typeface="Comic Sans MS" pitchFamily="66" charset="0"/>
              </a:rPr>
              <a:t>. </a:t>
            </a:r>
            <a:r>
              <a:rPr lang="en-US" dirty="0" err="1">
                <a:latin typeface="Comic Sans MS" pitchFamily="66" charset="0"/>
              </a:rPr>
              <a:t>Seperti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pada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buku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ini</a:t>
            </a:r>
            <a:r>
              <a:rPr lang="en-US" dirty="0">
                <a:latin typeface="Comic Sans MS" pitchFamily="66" charset="0"/>
              </a:rPr>
              <a:t> yang </a:t>
            </a:r>
            <a:r>
              <a:rPr lang="en-US" dirty="0" err="1">
                <a:latin typeface="Comic Sans MS" pitchFamily="66" charset="0"/>
              </a:rPr>
              <a:t>jadi</a:t>
            </a:r>
            <a:r>
              <a:rPr lang="en-US" dirty="0">
                <a:latin typeface="Comic Sans MS" pitchFamily="66" charset="0"/>
              </a:rPr>
              <a:t> header </a:t>
            </a:r>
            <a:r>
              <a:rPr lang="en-US" dirty="0" err="1">
                <a:latin typeface="Comic Sans MS" pitchFamily="66" charset="0"/>
              </a:rPr>
              <a:t>adalah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kata</a:t>
            </a:r>
            <a:r>
              <a:rPr lang="en-US" dirty="0" smtClean="0">
                <a:latin typeface="Comic Sans MS" pitchFamily="66" charset="0"/>
              </a:rPr>
              <a:t> ‘Microsoft </a:t>
            </a:r>
            <a:r>
              <a:rPr lang="en-US" dirty="0">
                <a:latin typeface="Comic Sans MS" pitchFamily="66" charset="0"/>
              </a:rPr>
              <a:t>Word’’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garis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tebal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dibawahnya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 err="1">
                <a:latin typeface="Comic Sans MS" pitchFamily="66" charset="0"/>
              </a:rPr>
              <a:t>sedangkan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yang </a:t>
            </a:r>
            <a:r>
              <a:rPr lang="en-US" dirty="0" err="1" smtClean="0">
                <a:latin typeface="Comic Sans MS" pitchFamily="66" charset="0"/>
              </a:rPr>
              <a:t>jadi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footer </a:t>
            </a:r>
            <a:r>
              <a:rPr lang="en-US" dirty="0" err="1">
                <a:latin typeface="Comic Sans MS" pitchFamily="66" charset="0"/>
              </a:rPr>
              <a:t>adalah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tulisan</a:t>
            </a:r>
            <a:r>
              <a:rPr lang="en-US" dirty="0">
                <a:latin typeface="Comic Sans MS" pitchFamily="66" charset="0"/>
              </a:rPr>
              <a:t> ‘Labor </a:t>
            </a:r>
            <a:r>
              <a:rPr lang="en-US" dirty="0" err="1">
                <a:latin typeface="Comic Sans MS" pitchFamily="66" charset="0"/>
              </a:rPr>
              <a:t>Komputer</a:t>
            </a:r>
            <a:r>
              <a:rPr lang="en-US" dirty="0">
                <a:latin typeface="Comic Sans MS" pitchFamily="66" charset="0"/>
              </a:rPr>
              <a:t> Program </a:t>
            </a:r>
            <a:r>
              <a:rPr lang="en-US" dirty="0" err="1" smtClean="0">
                <a:latin typeface="Comic Sans MS" pitchFamily="66" charset="0"/>
              </a:rPr>
              <a:t>Ekstensi</a:t>
            </a:r>
            <a:r>
              <a:rPr lang="en-US" dirty="0" smtClean="0">
                <a:latin typeface="Comic Sans MS" pitchFamily="66" charset="0"/>
              </a:rPr>
              <a:t> FEUA</a:t>
            </a:r>
            <a:r>
              <a:rPr lang="en-US" dirty="0">
                <a:latin typeface="Comic Sans MS" pitchFamily="66" charset="0"/>
              </a:rPr>
              <a:t>’ </a:t>
            </a:r>
            <a:r>
              <a:rPr lang="en-US" dirty="0" err="1">
                <a:latin typeface="Comic Sans MS" pitchFamily="66" charset="0"/>
              </a:rPr>
              <a:t>dan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nomor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halaman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dengan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garis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tebal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diatasnya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Mengenal</a:t>
            </a:r>
            <a:r>
              <a:rPr lang="en-US" b="1" dirty="0" smtClean="0"/>
              <a:t> </a:t>
            </a:r>
            <a:r>
              <a:rPr lang="en-US" b="1" dirty="0" err="1" smtClean="0"/>
              <a:t>Elemen</a:t>
            </a:r>
            <a:r>
              <a:rPr lang="en-US" b="1" dirty="0" smtClean="0"/>
              <a:t> </a:t>
            </a:r>
            <a:r>
              <a:rPr lang="en-US" b="1" dirty="0" err="1" smtClean="0"/>
              <a:t>Jendela</a:t>
            </a:r>
            <a:r>
              <a:rPr lang="en-US" b="1" dirty="0" smtClean="0"/>
              <a:t> MS-Word.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1" y="1348583"/>
            <a:ext cx="6370108" cy="406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371601" y="5638800"/>
            <a:ext cx="6172200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nn-N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Jendela Microsoft Word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• Mirror Margin,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pengaturan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batas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halaman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secara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timbal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balik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sehingga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dapat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dicetak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secara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timbal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balik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.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Biasanya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digunakan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jika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kita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ingin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mencetak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dokumen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secara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timbal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balik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dengan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hasil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seperti</a:t>
            </a:r>
            <a:r>
              <a:rPr lang="en-US" sz="4800" dirty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buku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cetak</a:t>
            </a: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arlow Solid Italic" pitchFamily="82" charset="0"/>
              </a:rPr>
              <a:t>.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  <a:latin typeface="Harlow Solid Italic" pitchFamily="82" charset="0"/>
            </a:endParaRPr>
          </a:p>
          <a:p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pPr algn="just"/>
            <a:r>
              <a:rPr lang="fi-FI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Jika pilihan ini kita aktifkan, maka pada tab margin akan ada perubahan</a:t>
            </a:r>
            <a:br>
              <a:rPr lang="fi-FI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n-US" sz="3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pilihan</a:t>
            </a:r>
            <a:r>
              <a:rPr lang="en-US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seperti</a:t>
            </a:r>
            <a:r>
              <a:rPr lang="en-US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36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berikut</a:t>
            </a:r>
            <a:r>
              <a:rPr lang="en-US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;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514600"/>
            <a:ext cx="44005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			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Perubahan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terjadi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pada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option left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dan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right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dimana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kedua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option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ini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diganti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dengan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nama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Inside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dan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Outside.</a:t>
            </a:r>
          </a:p>
          <a:p>
            <a:pPr algn="just"/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Inside,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digunakan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untuk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pengaturan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batas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dokumen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yang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bagian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dalam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Outside,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digunakan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untuk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pengaturan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batas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dokumen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bagian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luar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</a:p>
          <a:p>
            <a:pPr algn="just">
              <a:buNone/>
            </a:pP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• 2 pages per sheet,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artinya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option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ini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digunakan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jika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kita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ingin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mengatur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dokumen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agar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dicetak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dua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halaman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dalam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satu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kertas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2. Tab Paper Size,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digunakan</a:t>
            </a: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dalam</a:t>
            </a: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pengaturan</a:t>
            </a: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ukuran</a:t>
            </a: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kertas</a:t>
            </a: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dan</a:t>
            </a: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orientasi</a:t>
            </a: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pencetakan</a:t>
            </a: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dokumen</a:t>
            </a:r>
            <a: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br>
              <a:rPr lang="en-US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01080"/>
            <a:ext cx="5333999" cy="402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• Paper size,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digunakan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untuk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mengatur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ukuran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kertas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yang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digunakan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. </a:t>
            </a:r>
            <a:r>
              <a:rPr lang="en-US" b="1" dirty="0" err="1" smtClean="0">
                <a:solidFill>
                  <a:srgbClr val="FFFF00"/>
                </a:solidFill>
                <a:latin typeface="Papyrus" pitchFamily="66" charset="0"/>
              </a:rPr>
              <a:t>Jika</a:t>
            </a:r>
            <a:r>
              <a:rPr lang="en-US" b="1" dirty="0" smtClean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Papyrus" pitchFamily="66" charset="0"/>
              </a:rPr>
              <a:t>kita</a:t>
            </a:r>
            <a:r>
              <a:rPr lang="en-US" b="1" dirty="0" smtClean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klik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simbol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_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ini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,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maka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akan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muncul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sejumlah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ukuran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kertas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Papyrus" pitchFamily="66" charset="0"/>
              </a:rPr>
              <a:t>yang </a:t>
            </a:r>
            <a:r>
              <a:rPr lang="en-US" b="1" dirty="0" err="1" smtClean="0">
                <a:solidFill>
                  <a:srgbClr val="FFFF00"/>
                </a:solidFill>
                <a:latin typeface="Papyrus" pitchFamily="66" charset="0"/>
              </a:rPr>
              <a:t>disediakan</a:t>
            </a:r>
            <a:r>
              <a:rPr lang="en-US" b="1" dirty="0" smtClean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oleh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Word 2000. Kita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tinggal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pilih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jenisnya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.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Jika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ukuran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Papyrus" pitchFamily="66" charset="0"/>
              </a:rPr>
              <a:t>kertas</a:t>
            </a:r>
            <a:r>
              <a:rPr lang="en-US" b="1" dirty="0" smtClean="0">
                <a:solidFill>
                  <a:srgbClr val="FFFF00"/>
                </a:solidFill>
                <a:latin typeface="Papyrus" pitchFamily="66" charset="0"/>
              </a:rPr>
              <a:t> yang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kita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gunakan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tidak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ada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yang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cocok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dengan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yang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disediakan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Papyrus" pitchFamily="66" charset="0"/>
              </a:rPr>
              <a:t>oleh</a:t>
            </a:r>
            <a:r>
              <a:rPr lang="en-US" b="1" dirty="0" smtClean="0">
                <a:solidFill>
                  <a:srgbClr val="FFFF00"/>
                </a:solidFill>
                <a:latin typeface="Papyrus" pitchFamily="66" charset="0"/>
              </a:rPr>
              <a:t> Word 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2000,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maka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pilihlah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option Custom Size.</a:t>
            </a:r>
          </a:p>
          <a:p>
            <a:pPr>
              <a:buNone/>
            </a:pP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• Width,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digunakan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untuk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pengaturan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ukuran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lebar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kertas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jika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kita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Papyrus" pitchFamily="66" charset="0"/>
              </a:rPr>
              <a:t>memilih</a:t>
            </a:r>
            <a:r>
              <a:rPr lang="en-US" b="1" dirty="0" smtClean="0">
                <a:solidFill>
                  <a:srgbClr val="FFFF00"/>
                </a:solidFill>
                <a:latin typeface="Papyrus" pitchFamily="66" charset="0"/>
              </a:rPr>
              <a:t> option 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custom size.</a:t>
            </a:r>
          </a:p>
          <a:p>
            <a:pPr>
              <a:buNone/>
            </a:pP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• Height,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sama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halnya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dengan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width,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tapi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option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ini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digunakan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Papyrus" pitchFamily="66" charset="0"/>
              </a:rPr>
              <a:t>untuk</a:t>
            </a:r>
            <a:r>
              <a:rPr lang="en-US" b="1" dirty="0" smtClean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Papyrus" pitchFamily="66" charset="0"/>
              </a:rPr>
              <a:t>pengaturan</a:t>
            </a:r>
            <a:r>
              <a:rPr lang="en-US" b="1" dirty="0" smtClean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tinggi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kertas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yang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kita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Papyrus" pitchFamily="66" charset="0"/>
              </a:rPr>
              <a:t>miliki</a:t>
            </a:r>
            <a:r>
              <a:rPr lang="en-US" b="1" dirty="0">
                <a:solidFill>
                  <a:srgbClr val="FFFF00"/>
                </a:solidFill>
                <a:latin typeface="Papyrus" pitchFamily="66" charset="0"/>
              </a:rPr>
              <a:t>.</a:t>
            </a:r>
          </a:p>
          <a:p>
            <a:endParaRPr lang="en-US" b="1" dirty="0">
              <a:solidFill>
                <a:srgbClr val="FFFF00"/>
              </a:solidFill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• Tab Orientation,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digunakan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untuk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menetukan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arah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percetakan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Colonna MT" pitchFamily="82" charset="0"/>
              </a:rPr>
              <a:t>halaman</a:t>
            </a:r>
            <a:r>
              <a:rPr lang="en-US" sz="3600" b="1" dirty="0" smtClean="0">
                <a:solidFill>
                  <a:srgbClr val="7030A0"/>
                </a:solidFill>
                <a:latin typeface="Colonna MT" pitchFamily="82" charset="0"/>
              </a:rPr>
              <a:t>. </a:t>
            </a:r>
            <a:r>
              <a:rPr lang="en-US" sz="3600" b="1" dirty="0" err="1" smtClean="0">
                <a:solidFill>
                  <a:srgbClr val="7030A0"/>
                </a:solidFill>
                <a:latin typeface="Colonna MT" pitchFamily="82" charset="0"/>
              </a:rPr>
              <a:t>Arah</a:t>
            </a:r>
            <a:r>
              <a:rPr lang="en-US" sz="3600" b="1" dirty="0" smtClean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pengaturan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halaman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dokumen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ini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terbagi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dua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,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yaitu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;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Colonna MT" pitchFamily="82" charset="0"/>
              </a:rPr>
              <a:t>• Portrait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,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adalah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metode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pengaturan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halaman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dokumen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dengan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arah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Colonna MT" pitchFamily="82" charset="0"/>
              </a:rPr>
              <a:t>tegak</a:t>
            </a:r>
            <a:r>
              <a:rPr lang="en-US" sz="3600" b="1" dirty="0" smtClean="0">
                <a:solidFill>
                  <a:srgbClr val="7030A0"/>
                </a:solidFill>
                <a:latin typeface="Colonna MT" pitchFamily="82" charset="0"/>
              </a:rPr>
              <a:t> (</a:t>
            </a:r>
            <a:r>
              <a:rPr lang="en-US" sz="3600" b="1" dirty="0" err="1" smtClean="0">
                <a:solidFill>
                  <a:srgbClr val="7030A0"/>
                </a:solidFill>
                <a:latin typeface="Colonna MT" pitchFamily="82" charset="0"/>
              </a:rPr>
              <a:t>vertikal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),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sedangkan</a:t>
            </a:r>
            <a:endParaRPr lang="en-US" sz="3600" b="1" dirty="0">
              <a:solidFill>
                <a:srgbClr val="7030A0"/>
              </a:solidFill>
              <a:latin typeface="Colonna MT" pitchFamily="82" charset="0"/>
            </a:endParaRPr>
          </a:p>
          <a:p>
            <a:pPr>
              <a:buNone/>
            </a:pP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• Landscape,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adalah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metode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pengaturan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halaman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dokumen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Colonna MT" pitchFamily="82" charset="0"/>
              </a:rPr>
              <a:t>dengan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Colonna MT" pitchFamily="82" charset="0"/>
              </a:rPr>
              <a:t>arah</a:t>
            </a:r>
            <a:r>
              <a:rPr lang="en-US" sz="3600" b="1" dirty="0" smtClean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Colonna MT" pitchFamily="82" charset="0"/>
              </a:rPr>
              <a:t>melebar</a:t>
            </a:r>
            <a:r>
              <a:rPr lang="en-US" sz="3600" b="1" dirty="0" smtClean="0">
                <a:solidFill>
                  <a:srgbClr val="7030A0"/>
                </a:solidFill>
                <a:latin typeface="Colonna MT" pitchFamily="82" charset="0"/>
              </a:rPr>
              <a:t> </a:t>
            </a:r>
            <a:r>
              <a:rPr lang="en-US" sz="3600" b="1" dirty="0">
                <a:solidFill>
                  <a:srgbClr val="7030A0"/>
                </a:solidFill>
                <a:latin typeface="Colonna MT" pitchFamily="82" charset="0"/>
              </a:rPr>
              <a:t>(horizontal)</a:t>
            </a:r>
          </a:p>
          <a:p>
            <a:pPr>
              <a:buNone/>
            </a:pPr>
            <a:endParaRPr lang="en-US" sz="3600" b="1" dirty="0">
              <a:solidFill>
                <a:srgbClr val="7030A0"/>
              </a:solidFill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• Apply to,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digunakan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untuk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menentukan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data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jenis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pengaturan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.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Pada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Goudy Old Style" pitchFamily="18" charset="0"/>
              </a:rPr>
              <a:t>option </a:t>
            </a:r>
            <a:r>
              <a:rPr lang="en-US" b="1" dirty="0" err="1" smtClean="0">
                <a:solidFill>
                  <a:srgbClr val="7030A0"/>
                </a:solidFill>
                <a:latin typeface="Goudy Old Style" pitchFamily="18" charset="0"/>
              </a:rPr>
              <a:t>ini</a:t>
            </a:r>
            <a:r>
              <a:rPr lang="en-US" b="1" dirty="0" smtClean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terdapat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beberapa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option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lagi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sebagai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berikut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;</a:t>
            </a:r>
          </a:p>
          <a:p>
            <a:pPr>
              <a:buNone/>
            </a:pP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• Whole document,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artinya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pengaturan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margin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berlaku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untuk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Goudy Old Style" pitchFamily="18" charset="0"/>
              </a:rPr>
              <a:t>seluruh</a:t>
            </a:r>
            <a:r>
              <a:rPr lang="en-US" b="1" dirty="0" smtClean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Goudy Old Style" pitchFamily="18" charset="0"/>
              </a:rPr>
              <a:t>dokumen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• This point forward,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artinya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pengaturan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dokumen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ini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berlaku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mulai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Goudy Old Style" pitchFamily="18" charset="0"/>
              </a:rPr>
              <a:t>dari</a:t>
            </a:r>
            <a:r>
              <a:rPr lang="en-US" b="1" dirty="0" smtClean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Goudy Old Style" pitchFamily="18" charset="0"/>
              </a:rPr>
              <a:t>halaman</a:t>
            </a:r>
            <a:r>
              <a:rPr lang="en-US" b="1" dirty="0" smtClean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yang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aktif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(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yaitu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pada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posisi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insertion point) </a:t>
            </a:r>
            <a:r>
              <a:rPr lang="en-US" b="1" dirty="0" err="1">
                <a:solidFill>
                  <a:srgbClr val="7030A0"/>
                </a:solidFill>
                <a:latin typeface="Goudy Old Style" pitchFamily="18" charset="0"/>
              </a:rPr>
              <a:t>sampai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Goudy Old Style" pitchFamily="18" charset="0"/>
              </a:rPr>
              <a:t>halaman</a:t>
            </a:r>
            <a:r>
              <a:rPr lang="en-US" b="1" dirty="0" smtClean="0">
                <a:solidFill>
                  <a:srgbClr val="7030A0"/>
                </a:solidFill>
                <a:latin typeface="Goudy Old Style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Goudy Old Style" pitchFamily="18" charset="0"/>
              </a:rPr>
              <a:t>terakhir</a:t>
            </a:r>
            <a:r>
              <a:rPr lang="en-US" b="1" dirty="0">
                <a:solidFill>
                  <a:srgbClr val="7030A0"/>
                </a:solidFill>
                <a:latin typeface="Goudy Old Style" pitchFamily="18" charset="0"/>
              </a:rPr>
              <a:t>.</a:t>
            </a:r>
          </a:p>
          <a:p>
            <a:endParaRPr lang="en-US" b="1" dirty="0">
              <a:solidFill>
                <a:srgbClr val="7030A0"/>
              </a:solidFill>
              <a:latin typeface="Goudy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• This section,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artinya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pengaturan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margin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hanya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berlaku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pada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halaman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yang </a:t>
            </a:r>
            <a:r>
              <a:rPr lang="en-US" sz="3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aktif</a:t>
            </a:r>
            <a:r>
              <a:rPr lang="en-US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saja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.</a:t>
            </a:r>
          </a:p>
          <a:p>
            <a:pPr>
              <a:buNone/>
            </a:pP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• Selected text,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pengaturan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hanya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berfungsi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pada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teks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yang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ditandai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saja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.</a:t>
            </a:r>
          </a:p>
          <a:p>
            <a:pPr>
              <a:buNone/>
            </a:pP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• Default,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digunakan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untuk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merubahan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pengaturan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setting yang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dibuat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3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tadi</a:t>
            </a:r>
            <a:r>
              <a:rPr lang="en-US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3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ke</a:t>
            </a:r>
            <a:r>
              <a:rPr lang="en-US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bentuk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default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dari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 Word 2000</a:t>
            </a:r>
            <a:r>
              <a:rPr lang="en-US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empus Sans ITC" pitchFamily="82" charset="0"/>
              </a:rPr>
              <a:t>.</a:t>
            </a:r>
          </a:p>
          <a:p>
            <a:pPr>
              <a:buNone/>
            </a:pPr>
            <a:r>
              <a:rPr lang="en-US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 tab 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Paper Source </a:t>
            </a:r>
            <a:r>
              <a:rPr lang="en-US" sz="3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dan</a:t>
            </a:r>
            <a:r>
              <a:rPr lang="en-US" sz="3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Layout</a:t>
            </a:r>
            <a:endParaRPr lang="en-US" sz="3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empus Sans ITC" pitchFamily="82" charset="0"/>
            </a:endParaRPr>
          </a:p>
          <a:p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2. </a:t>
            </a:r>
            <a:r>
              <a:rPr lang="en-US" sz="5400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Pengaturan</a:t>
            </a:r>
            <a:r>
              <a:rPr lang="en-US" sz="54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5400" b="1" dirty="0" err="1">
                <a:ln w="50800"/>
                <a:solidFill>
                  <a:schemeClr val="bg1">
                    <a:shade val="50000"/>
                  </a:schemeClr>
                </a:solidFill>
              </a:rPr>
              <a:t>Huruf</a:t>
            </a:r>
            <a:r>
              <a:rPr lang="en-US" sz="5400" b="1" dirty="0">
                <a:ln w="50800"/>
                <a:solidFill>
                  <a:schemeClr val="bg1">
                    <a:shade val="50000"/>
                  </a:schemeClr>
                </a:solidFill>
              </a:rPr>
              <a:t> (Font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  <a:latin typeface="Colonna MT" pitchFamily="82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Colonna MT" pitchFamily="82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pengaturan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huruf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ini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kita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dapat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menggunakan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dua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cara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yaitu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;</a:t>
            </a:r>
          </a:p>
          <a:p>
            <a:pPr algn="just">
              <a:buNone/>
            </a:pP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1.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Menggunakan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toolbar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  <a:latin typeface="Colonna MT" pitchFamily="82" charset="0"/>
              </a:rPr>
              <a:t>		</a:t>
            </a:r>
            <a:r>
              <a:rPr lang="en-US" dirty="0" err="1" smtClean="0">
                <a:solidFill>
                  <a:schemeClr val="bg1"/>
                </a:solidFill>
                <a:latin typeface="Colonna MT" pitchFamily="82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metode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kita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hanya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dapat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melakukan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pengaturan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lonna MT" pitchFamily="82" charset="0"/>
              </a:rPr>
              <a:t>terhadap</a:t>
            </a:r>
            <a:r>
              <a:rPr lang="en-US" dirty="0" smtClean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lonna MT" pitchFamily="82" charset="0"/>
              </a:rPr>
              <a:t>jenis</a:t>
            </a:r>
            <a:r>
              <a:rPr lang="en-US" dirty="0" smtClean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lonna MT" pitchFamily="82" charset="0"/>
              </a:rPr>
              <a:t>huruf</a:t>
            </a:r>
            <a:r>
              <a:rPr lang="en-US" dirty="0" smtClean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lonna MT" pitchFamily="82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ukuran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digunakan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Caranya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;</a:t>
            </a:r>
          </a:p>
          <a:p>
            <a:pPr algn="just">
              <a:buNone/>
            </a:pP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•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Tandai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terlebih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dahulu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teks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ingin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kita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robah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.</a:t>
            </a:r>
          </a:p>
          <a:p>
            <a:pPr algn="just">
              <a:buNone/>
            </a:pP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•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Klik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item font yang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terdapat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pada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toolbar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standar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sehingga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lonna MT" pitchFamily="82" charset="0"/>
              </a:rPr>
              <a:t>muncul</a:t>
            </a:r>
            <a:r>
              <a:rPr lang="en-US" dirty="0" smtClean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lonna MT" pitchFamily="82" charset="0"/>
              </a:rPr>
              <a:t>daftar</a:t>
            </a:r>
            <a:r>
              <a:rPr lang="en-US" dirty="0" smtClean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huruf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disediakan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oleh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Word 2000.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Kliklah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huruf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lonna MT" pitchFamily="82" charset="0"/>
              </a:rPr>
              <a:t>pilihan</a:t>
            </a:r>
            <a:r>
              <a:rPr lang="en-US" dirty="0" smtClean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olonna MT" pitchFamily="82" charset="0"/>
              </a:rPr>
              <a:t>Anda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.</a:t>
            </a:r>
          </a:p>
          <a:p>
            <a:pPr algn="just">
              <a:buNone/>
            </a:pP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•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Untuk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merubah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ukuran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huruf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kliklah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item font size yang </a:t>
            </a:r>
            <a:r>
              <a:rPr lang="en-US" dirty="0" err="1" smtClean="0">
                <a:solidFill>
                  <a:schemeClr val="bg1"/>
                </a:solidFill>
                <a:latin typeface="Colonna MT" pitchFamily="82" charset="0"/>
              </a:rPr>
              <a:t>disebelah</a:t>
            </a:r>
            <a:r>
              <a:rPr lang="en-US" dirty="0" smtClean="0">
                <a:solidFill>
                  <a:schemeClr val="bg1"/>
                </a:solidFill>
                <a:latin typeface="Colonna MT" pitchFamily="82" charset="0"/>
              </a:rPr>
              <a:t> item 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font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lalu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kliklah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ukuran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lonna MT" pitchFamily="82" charset="0"/>
              </a:rPr>
              <a:t>huruf</a:t>
            </a:r>
            <a:r>
              <a:rPr lang="en-US" dirty="0">
                <a:solidFill>
                  <a:schemeClr val="bg1"/>
                </a:solidFill>
                <a:latin typeface="Colonna MT" pitchFamily="82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olonna MT" pitchFamily="82" charset="0"/>
              </a:rPr>
              <a:t>diinginkan</a:t>
            </a:r>
            <a:r>
              <a:rPr lang="en-US" dirty="0" smtClean="0">
                <a:solidFill>
                  <a:schemeClr val="bg1"/>
                </a:solidFill>
                <a:latin typeface="Colonna MT" pitchFamily="82" charset="0"/>
              </a:rPr>
              <a:t>.</a:t>
            </a:r>
            <a:endParaRPr lang="en-US" dirty="0">
              <a:solidFill>
                <a:schemeClr val="bg1"/>
              </a:solidFill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2.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Menggunakan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menu</a:t>
            </a:r>
          </a:p>
          <a:p>
            <a:pPr>
              <a:buNone/>
            </a:pP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		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Jika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kita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gunakan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metode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ini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,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kita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dapat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menggunakan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beberapa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efek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yang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menarik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Caranya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;</a:t>
            </a:r>
          </a:p>
          <a:p>
            <a:pPr>
              <a:buNone/>
            </a:pP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•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Tandai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terlebih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dahulu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teks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yang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ingin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kita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robah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•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Klik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menu Format,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lalu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pilih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dan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klik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sub menu Font,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sehingga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muncul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kotak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dialog font,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Gambar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2.17.</a:t>
            </a:r>
          </a:p>
          <a:p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pPr marL="742950" indent="-742950" algn="just">
              <a:buAutoNum type="arabicPeriod"/>
            </a:pPr>
            <a:r>
              <a:rPr lang="en-US" sz="4400" b="1" dirty="0" smtClean="0">
                <a:solidFill>
                  <a:srgbClr val="FF0000"/>
                </a:solidFill>
                <a:latin typeface="Bradley Hand ITC" pitchFamily="66" charset="0"/>
              </a:rPr>
              <a:t>Menu Bar, </a:t>
            </a:r>
            <a:r>
              <a:rPr lang="en-US" sz="4400" b="1" dirty="0" err="1" smtClean="0">
                <a:solidFill>
                  <a:srgbClr val="FF0000"/>
                </a:solidFill>
                <a:latin typeface="Bradley Hand ITC" pitchFamily="66" charset="0"/>
              </a:rPr>
              <a:t>berisi</a:t>
            </a:r>
            <a:r>
              <a:rPr lang="en-US" sz="4400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Bradley Hand ITC" pitchFamily="66" charset="0"/>
              </a:rPr>
              <a:t>daftar</a:t>
            </a:r>
            <a:r>
              <a:rPr lang="en-US" sz="4400" b="1" dirty="0" smtClean="0">
                <a:solidFill>
                  <a:srgbClr val="FF0000"/>
                </a:solidFill>
                <a:latin typeface="Bradley Hand ITC" pitchFamily="66" charset="0"/>
              </a:rPr>
              <a:t> menu yang </a:t>
            </a:r>
            <a:r>
              <a:rPr lang="en-US" sz="4400" b="1" dirty="0" err="1" smtClean="0">
                <a:solidFill>
                  <a:srgbClr val="FF0000"/>
                </a:solidFill>
                <a:latin typeface="Bradley Hand ITC" pitchFamily="66" charset="0"/>
              </a:rPr>
              <a:t>dapat</a:t>
            </a:r>
            <a:r>
              <a:rPr lang="en-US" sz="4400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Bradley Hand ITC" pitchFamily="66" charset="0"/>
              </a:rPr>
              <a:t>kita</a:t>
            </a:r>
            <a:r>
              <a:rPr lang="en-US" sz="4400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Bradley Hand ITC" pitchFamily="66" charset="0"/>
              </a:rPr>
              <a:t>gunakan</a:t>
            </a:r>
            <a:r>
              <a:rPr lang="en-US" sz="4400" b="1" dirty="0" smtClean="0">
                <a:solidFill>
                  <a:srgbClr val="FF0000"/>
                </a:solidFill>
                <a:latin typeface="Bradley Hand ITC" pitchFamily="66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Bradley Hand ITC" pitchFamily="66" charset="0"/>
              </a:rPr>
              <a:t>dimana</a:t>
            </a:r>
            <a:r>
              <a:rPr lang="en-US" sz="4400" b="1" dirty="0" smtClean="0">
                <a:solidFill>
                  <a:srgbClr val="FF0000"/>
                </a:solidFill>
                <a:latin typeface="Bradley Hand ITC" pitchFamily="66" charset="0"/>
              </a:rPr>
              <a:t> menu </a:t>
            </a:r>
            <a:r>
              <a:rPr lang="en-US" sz="4400" b="1" dirty="0" err="1" smtClean="0">
                <a:solidFill>
                  <a:srgbClr val="FF0000"/>
                </a:solidFill>
                <a:latin typeface="Bradley Hand ITC" pitchFamily="66" charset="0"/>
              </a:rPr>
              <a:t>ini</a:t>
            </a:r>
            <a:r>
              <a:rPr lang="en-US" sz="4400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Bradley Hand ITC" pitchFamily="66" charset="0"/>
              </a:rPr>
              <a:t>mempunyai</a:t>
            </a:r>
            <a:r>
              <a:rPr lang="en-US" sz="4400" b="1" dirty="0" smtClean="0">
                <a:solidFill>
                  <a:srgbClr val="FF0000"/>
                </a:solidFill>
                <a:latin typeface="Bradley Hand ITC" pitchFamily="66" charset="0"/>
              </a:rPr>
              <a:t> sub menu </a:t>
            </a:r>
            <a:r>
              <a:rPr lang="en-US" sz="4400" b="1" dirty="0" err="1" smtClean="0">
                <a:solidFill>
                  <a:srgbClr val="FF0000"/>
                </a:solidFill>
                <a:latin typeface="Bradley Hand ITC" pitchFamily="66" charset="0"/>
              </a:rPr>
              <a:t>masing-masing</a:t>
            </a:r>
            <a:r>
              <a:rPr lang="en-US" sz="4400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Bradley Hand ITC" pitchFamily="66" charset="0"/>
              </a:rPr>
              <a:t>sesuai</a:t>
            </a:r>
            <a:r>
              <a:rPr lang="en-US" sz="4400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Bradley Hand ITC" pitchFamily="66" charset="0"/>
              </a:rPr>
              <a:t>dengan</a:t>
            </a:r>
            <a:r>
              <a:rPr lang="en-US" sz="4400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Bradley Hand ITC" pitchFamily="66" charset="0"/>
              </a:rPr>
              <a:t>fungsi</a:t>
            </a:r>
            <a:r>
              <a:rPr lang="en-US" sz="4400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Bradley Hand ITC" pitchFamily="66" charset="0"/>
              </a:rPr>
              <a:t>dari</a:t>
            </a:r>
            <a:r>
              <a:rPr lang="en-US" sz="4400" b="1" dirty="0" smtClean="0">
                <a:solidFill>
                  <a:srgbClr val="FF0000"/>
                </a:solidFill>
                <a:latin typeface="Bradley Hand ITC" pitchFamily="66" charset="0"/>
              </a:rPr>
              <a:t> menu </a:t>
            </a:r>
            <a:r>
              <a:rPr lang="en-US" sz="4400" b="1" dirty="0" err="1" smtClean="0">
                <a:solidFill>
                  <a:srgbClr val="FF0000"/>
                </a:solidFill>
                <a:latin typeface="Bradley Hand ITC" pitchFamily="66" charset="0"/>
              </a:rPr>
              <a:t>induknya</a:t>
            </a:r>
            <a:r>
              <a:rPr lang="en-US" sz="4400" b="1" dirty="0" smtClean="0">
                <a:solidFill>
                  <a:srgbClr val="FF0000"/>
                </a:solidFill>
                <a:latin typeface="Bradley Hand ITC" pitchFamily="66" charset="0"/>
              </a:rPr>
              <a:t>.</a:t>
            </a:r>
            <a:endParaRPr lang="id-ID" sz="4400" b="1" dirty="0" smtClean="0">
              <a:solidFill>
                <a:srgbClr val="FF0000"/>
              </a:solidFill>
              <a:latin typeface="Bradley Hand ITC" pitchFamily="66" charset="0"/>
            </a:endParaRPr>
          </a:p>
          <a:p>
            <a:pPr marL="742950" indent="-742950" algn="ctr">
              <a:buNone/>
            </a:pPr>
            <a:endParaRPr lang="id-ID" sz="4400" b="1" dirty="0" smtClean="0">
              <a:solidFill>
                <a:srgbClr val="FF0000"/>
              </a:solidFill>
              <a:latin typeface="Bradley Hand ITC" pitchFamily="66" charset="0"/>
            </a:endParaRPr>
          </a:p>
          <a:p>
            <a:pPr marL="742950" indent="-742950" algn="ctr">
              <a:buNone/>
            </a:pPr>
            <a:r>
              <a:rPr lang="id-ID" b="1" dirty="0" smtClean="0">
                <a:solidFill>
                  <a:srgbClr val="FF0000"/>
                </a:solidFill>
                <a:latin typeface="Bradley Hand ITC" pitchFamily="66" charset="0"/>
              </a:rPr>
              <a:t> gambar menu bar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715000"/>
            <a:ext cx="7620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990601"/>
            <a:ext cx="6400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447800" y="5181601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Untuk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melihat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efek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dari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perubahan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 setting yang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kita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buat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,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dapat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dilihat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pada</a:t>
            </a:r>
            <a:r>
              <a:rPr lang="en-US" sz="1200" dirty="0" smtClean="0">
                <a:latin typeface="Arial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kotak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NewRomanPSMT"/>
              </a:rPr>
              <a:t> preview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00B050"/>
              </a:solidFill>
              <a:latin typeface="Calibri" pitchFamily="34" charset="0"/>
              <a:ea typeface="Calibri" pitchFamily="34" charset="0"/>
              <a:cs typeface="TimesNewRomanPSMT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Keterangan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: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1. Tab Font,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digunakan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untuk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pengaturan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jenis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huruf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, model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garis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bawah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empus Sans ITC" pitchFamily="82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empus Sans ITC" pitchFamily="82" charset="0"/>
              </a:rPr>
              <a:t>efek</a:t>
            </a:r>
            <a:r>
              <a:rPr lang="en-US" dirty="0" smtClean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dari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huruf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dll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.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Pada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tab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ini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terdapat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pilihan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sebagai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berikut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;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• Font,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digunakan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untuk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memilih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jenis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huruf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yang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telah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diinstal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empus Sans ITC" pitchFamily="82" charset="0"/>
              </a:rPr>
              <a:t>pada</a:t>
            </a:r>
            <a:r>
              <a:rPr lang="en-US" dirty="0" smtClean="0">
                <a:solidFill>
                  <a:srgbClr val="FF0000"/>
                </a:solidFill>
                <a:latin typeface="Tempus Sans ITC" pitchFamily="82" charset="0"/>
              </a:rPr>
              <a:t> Word 2000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.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• Font Style,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digunakan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untuk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pengatur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model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huruf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apakah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cetak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empus Sans ITC" pitchFamily="82" charset="0"/>
              </a:rPr>
              <a:t>tebal</a:t>
            </a:r>
            <a:r>
              <a:rPr lang="en-US" dirty="0" smtClean="0">
                <a:solidFill>
                  <a:srgbClr val="FF0000"/>
                </a:solidFill>
                <a:latin typeface="Tempus Sans ITC" pitchFamily="82" charset="0"/>
              </a:rPr>
              <a:t> (bold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), miring (italic),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gabungan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tebal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dengan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miring 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atau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empus Sans ITC" pitchFamily="82" charset="0"/>
              </a:rPr>
              <a:t>model </a:t>
            </a:r>
            <a:r>
              <a:rPr lang="en-US" dirty="0" err="1" smtClean="0">
                <a:solidFill>
                  <a:srgbClr val="FF0000"/>
                </a:solidFill>
                <a:latin typeface="Tempus Sans ITC" pitchFamily="82" charset="0"/>
              </a:rPr>
              <a:t>reguler</a:t>
            </a:r>
            <a:r>
              <a:rPr lang="en-US" dirty="0" smtClean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Tempus Sans ITC" pitchFamily="82" charset="0"/>
              </a:rPr>
              <a:t>standar</a:t>
            </a:r>
            <a:r>
              <a:rPr lang="en-US" dirty="0">
                <a:solidFill>
                  <a:srgbClr val="FF0000"/>
                </a:solidFill>
                <a:latin typeface="Tempus Sans ITC" pitchFamily="82" charset="0"/>
              </a:rPr>
              <a:t>)</a:t>
            </a:r>
          </a:p>
          <a:p>
            <a:endParaRPr lang="en-US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• Size,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digunakan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untuk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menentukan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ukuran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huruf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yang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telah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dipilih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• Font Color,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digunakan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untuk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menentukan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jenis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warna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dari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huruf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yang</a:t>
            </a:r>
          </a:p>
          <a:p>
            <a:pPr>
              <a:buNone/>
            </a:pP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dipilih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• Underline Style,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digunakan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untuk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menentukan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jenis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garis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Papyrus" pitchFamily="66" charset="0"/>
              </a:rPr>
              <a:t>bawah</a:t>
            </a:r>
            <a:r>
              <a:rPr lang="en-US" b="1" dirty="0" smtClean="0">
                <a:solidFill>
                  <a:srgbClr val="92D050"/>
                </a:solidFill>
                <a:latin typeface="Papyrus" pitchFamily="66" charset="0"/>
              </a:rPr>
              <a:t> yang </a:t>
            </a:r>
            <a:r>
              <a:rPr lang="en-US" b="1" dirty="0" err="1" smtClean="0">
                <a:solidFill>
                  <a:srgbClr val="92D050"/>
                </a:solidFill>
                <a:latin typeface="Papyrus" pitchFamily="66" charset="0"/>
              </a:rPr>
              <a:t>diinginkan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.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Untuk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memilih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jenis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garis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bawah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,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klik-lah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tab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ini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lalu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Papyrus" pitchFamily="66" charset="0"/>
              </a:rPr>
              <a:t>pilih</a:t>
            </a:r>
            <a:r>
              <a:rPr lang="en-US" b="1" dirty="0" smtClean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Papyrus" pitchFamily="66" charset="0"/>
              </a:rPr>
              <a:t>dan</a:t>
            </a:r>
            <a:r>
              <a:rPr lang="en-US" b="1" dirty="0" smtClean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klik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jenis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garis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bawah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yang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diinginkan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• Underline Color,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digunakan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untuk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menentukan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warna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dari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garis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Papyrus" pitchFamily="66" charset="0"/>
              </a:rPr>
              <a:t>bawah</a:t>
            </a:r>
            <a:r>
              <a:rPr lang="en-US" b="1" dirty="0" smtClean="0">
                <a:solidFill>
                  <a:srgbClr val="92D050"/>
                </a:solidFill>
                <a:latin typeface="Papyrus" pitchFamily="66" charset="0"/>
              </a:rPr>
              <a:t> yang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dipilih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• Effects,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digunakan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jika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kita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ingin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memberikan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efek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khusus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Papyrus" pitchFamily="66" charset="0"/>
              </a:rPr>
              <a:t>terhadap</a:t>
            </a:r>
            <a:r>
              <a:rPr lang="en-US" b="1" dirty="0" smtClean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Papyrus" pitchFamily="66" charset="0"/>
              </a:rPr>
              <a:t>teks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.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Pada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option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terdapat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beberapa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pilihan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 </a:t>
            </a:r>
            <a:r>
              <a:rPr lang="en-US" b="1" dirty="0" err="1">
                <a:solidFill>
                  <a:srgbClr val="92D050"/>
                </a:solidFill>
                <a:latin typeface="Papyrus" pitchFamily="66" charset="0"/>
              </a:rPr>
              <a:t>sbb</a:t>
            </a:r>
            <a:r>
              <a:rPr lang="en-US" b="1" dirty="0">
                <a:solidFill>
                  <a:srgbClr val="92D050"/>
                </a:solidFill>
                <a:latin typeface="Papyrus" pitchFamily="66" charset="0"/>
              </a:rPr>
              <a:t>;</a:t>
            </a:r>
          </a:p>
          <a:p>
            <a:pPr>
              <a:buNone/>
            </a:pPr>
            <a:endParaRPr lang="en-US" b="1" dirty="0">
              <a:solidFill>
                <a:srgbClr val="92D050"/>
              </a:solidFill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• Strikethrough,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memberikan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tulisan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dengan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diberi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garis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ditengah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tesk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just">
              <a:buNone/>
            </a:pP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tersebut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Contoh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“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Efek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Strikethrough “</a:t>
            </a:r>
          </a:p>
          <a:p>
            <a:pPr algn="just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• Double Strikethrough,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sama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dengan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efek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diatas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bedanya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pada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jenis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ini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garisnya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dua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Contoh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“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Efek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Double Strikethrough “</a:t>
            </a:r>
          </a:p>
          <a:p>
            <a:pPr algn="just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• Superscript,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akan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memberikan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efek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teks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akan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naik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½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tinggi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huruf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Biasanya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digunakan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untuk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membuat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perpangkatan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seperti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“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4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2“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just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• Subscript,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akan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memberikan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efek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teks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akan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turun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½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tinggi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huruf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Biasanya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digunakan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penulisan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kata-kata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ilmiah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seperti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“ H2O “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• Shadow,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digunakan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untuk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memberikan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efek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bayangan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terhadap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 smtClean="0">
                <a:solidFill>
                  <a:srgbClr val="00B0F0"/>
                </a:solidFill>
                <a:latin typeface="Comic Sans MS" pitchFamily="66" charset="0"/>
              </a:rPr>
              <a:t>teks</a:t>
            </a:r>
            <a:r>
              <a:rPr lang="id-ID" sz="2300" b="1" dirty="0" smtClean="0">
                <a:solidFill>
                  <a:srgbClr val="00B0F0"/>
                </a:solidFill>
                <a:latin typeface="Comic Sans MS" pitchFamily="66" charset="0"/>
              </a:rPr>
              <a:t>  </a:t>
            </a:r>
            <a:r>
              <a:rPr lang="en-US" sz="2300" b="1" dirty="0" smtClean="0">
                <a:solidFill>
                  <a:srgbClr val="00B0F0"/>
                </a:solidFill>
                <a:latin typeface="Comic Sans MS" pitchFamily="66" charset="0"/>
              </a:rPr>
              <a:t>yang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dipilih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.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Contoh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“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Efek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dari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Shadow””</a:t>
            </a:r>
          </a:p>
          <a:p>
            <a:pPr algn="just">
              <a:buNone/>
            </a:pP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• Outline,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efek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dari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option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ini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adalah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teks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yang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dipilih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akan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 smtClean="0">
                <a:solidFill>
                  <a:srgbClr val="00B0F0"/>
                </a:solidFill>
                <a:latin typeface="Comic Sans MS" pitchFamily="66" charset="0"/>
              </a:rPr>
              <a:t>ditampilkan</a:t>
            </a:r>
            <a:r>
              <a:rPr lang="id-ID" sz="23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 smtClean="0">
                <a:solidFill>
                  <a:srgbClr val="00B0F0"/>
                </a:solidFill>
                <a:latin typeface="Comic Sans MS" pitchFamily="66" charset="0"/>
              </a:rPr>
              <a:t>hanya</a:t>
            </a:r>
            <a:r>
              <a:rPr lang="en-US" sz="23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kerangkanya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saja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.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Contoh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“ “</a:t>
            </a:r>
          </a:p>
          <a:p>
            <a:pPr algn="just">
              <a:buNone/>
            </a:pP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• Emboss,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akan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memberikan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efek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teks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tampak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seperti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menonjol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 smtClean="0">
                <a:solidFill>
                  <a:srgbClr val="00B0F0"/>
                </a:solidFill>
                <a:latin typeface="Comic Sans MS" pitchFamily="66" charset="0"/>
              </a:rPr>
              <a:t>dari</a:t>
            </a:r>
            <a:r>
              <a:rPr lang="id-ID" sz="23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smtClean="0">
                <a:solidFill>
                  <a:srgbClr val="00B0F0"/>
                </a:solidFill>
                <a:latin typeface="Comic Sans MS" pitchFamily="66" charset="0"/>
              </a:rPr>
              <a:t>yang 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lain.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Contoh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“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Efek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Emboss “</a:t>
            </a:r>
          </a:p>
          <a:p>
            <a:pPr algn="just">
              <a:buNone/>
            </a:pP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•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Effeekk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EEmbboossss</a:t>
            </a:r>
            <a:endParaRPr lang="en-US" sz="2300" b="1" dirty="0">
              <a:solidFill>
                <a:srgbClr val="00B0F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• Engrave,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kebalikan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dari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emboss,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jenis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ini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memberikan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efek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 smtClean="0">
                <a:solidFill>
                  <a:srgbClr val="00B0F0"/>
                </a:solidFill>
                <a:latin typeface="Comic Sans MS" pitchFamily="66" charset="0"/>
              </a:rPr>
              <a:t>seperti</a:t>
            </a:r>
            <a:r>
              <a:rPr lang="id-ID" sz="23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 smtClean="0">
                <a:solidFill>
                  <a:srgbClr val="00B0F0"/>
                </a:solidFill>
                <a:latin typeface="Comic Sans MS" pitchFamily="66" charset="0"/>
              </a:rPr>
              <a:t>efek</a:t>
            </a:r>
            <a:r>
              <a:rPr lang="en-US" sz="23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ukiran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.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Contoh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“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Efekk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Enngrave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“</a:t>
            </a:r>
          </a:p>
          <a:p>
            <a:pPr algn="just">
              <a:buNone/>
            </a:pP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•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EEffeek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EEnggrraavvee</a:t>
            </a:r>
            <a:endParaRPr lang="en-US" sz="2300" b="1" dirty="0">
              <a:solidFill>
                <a:srgbClr val="00B0F0"/>
              </a:solidFill>
              <a:latin typeface="Comic Sans MS" pitchFamily="66" charset="0"/>
            </a:endParaRPr>
          </a:p>
          <a:p>
            <a:pPr algn="just">
              <a:buNone/>
            </a:pP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• Small Caps,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memberikan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efek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huruf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dicetak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secara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kapital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 smtClean="0">
                <a:solidFill>
                  <a:srgbClr val="00B0F0"/>
                </a:solidFill>
                <a:latin typeface="Comic Sans MS" pitchFamily="66" charset="0"/>
              </a:rPr>
              <a:t>tapi</a:t>
            </a:r>
            <a:r>
              <a:rPr lang="id-ID" sz="23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 smtClean="0">
                <a:solidFill>
                  <a:srgbClr val="00B0F0"/>
                </a:solidFill>
                <a:latin typeface="Comic Sans MS" pitchFamily="66" charset="0"/>
              </a:rPr>
              <a:t>ukurannya</a:t>
            </a:r>
            <a:r>
              <a:rPr lang="en-US" sz="23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berbeda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dengan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huruf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yang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awalnya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ditulis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besar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 smtClean="0">
                <a:solidFill>
                  <a:srgbClr val="00B0F0"/>
                </a:solidFill>
                <a:latin typeface="Comic Sans MS" pitchFamily="66" charset="0"/>
              </a:rPr>
              <a:t>denga</a:t>
            </a:r>
            <a:r>
              <a:rPr lang="id-ID" sz="2300" b="1" dirty="0" smtClean="0">
                <a:solidFill>
                  <a:srgbClr val="00B0F0"/>
                </a:solidFill>
                <a:latin typeface="Comic Sans MS" pitchFamily="66" charset="0"/>
              </a:rPr>
              <a:t>n </a:t>
            </a:r>
            <a:r>
              <a:rPr lang="en-US" sz="2300" b="1" dirty="0" smtClean="0">
                <a:solidFill>
                  <a:srgbClr val="00B0F0"/>
                </a:solidFill>
                <a:latin typeface="Comic Sans MS" pitchFamily="66" charset="0"/>
              </a:rPr>
              <a:t>yang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ditulis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kecil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.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Contoh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tulisan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“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Efek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Small Caps”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diberi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efek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smtClean="0">
                <a:solidFill>
                  <a:srgbClr val="00B0F0"/>
                </a:solidFill>
                <a:latin typeface="Comic Sans MS" pitchFamily="66" charset="0"/>
              </a:rPr>
              <a:t>small</a:t>
            </a:r>
            <a:r>
              <a:rPr lang="id-ID" sz="23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300" b="1" dirty="0" smtClean="0">
                <a:solidFill>
                  <a:srgbClr val="00B0F0"/>
                </a:solidFill>
                <a:latin typeface="Comic Sans MS" pitchFamily="66" charset="0"/>
              </a:rPr>
              <a:t>caps </a:t>
            </a:r>
            <a:r>
              <a:rPr lang="en-US" sz="2300" b="1" dirty="0" err="1">
                <a:solidFill>
                  <a:srgbClr val="00B0F0"/>
                </a:solidFill>
                <a:latin typeface="Comic Sans MS" pitchFamily="66" charset="0"/>
              </a:rPr>
              <a:t>menjadi</a:t>
            </a:r>
            <a:r>
              <a:rPr lang="en-US" sz="2300" b="1" dirty="0">
                <a:solidFill>
                  <a:srgbClr val="00B0F0"/>
                </a:solidFill>
                <a:latin typeface="Comic Sans MS" pitchFamily="66" charset="0"/>
              </a:rPr>
              <a:t> “ EFEK SMALL CAPS ”</a:t>
            </a:r>
          </a:p>
          <a:p>
            <a:pPr algn="just"/>
            <a:endParaRPr lang="en-US" sz="23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b="1" dirty="0">
                <a:solidFill>
                  <a:srgbClr val="0070C0"/>
                </a:solidFill>
              </a:rPr>
              <a:t>• All </a:t>
            </a:r>
            <a:r>
              <a:rPr lang="en-US" b="1" dirty="0" err="1">
                <a:solidFill>
                  <a:srgbClr val="0070C0"/>
                </a:solidFill>
              </a:rPr>
              <a:t>Caps,akan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memberikan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efek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semua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tulisan</a:t>
            </a:r>
            <a:r>
              <a:rPr lang="en-US" b="1" dirty="0">
                <a:solidFill>
                  <a:srgbClr val="0070C0"/>
                </a:solidFill>
              </a:rPr>
              <a:t> yang </a:t>
            </a:r>
            <a:r>
              <a:rPr lang="en-US" b="1" dirty="0" err="1">
                <a:solidFill>
                  <a:srgbClr val="0070C0"/>
                </a:solidFill>
              </a:rPr>
              <a:t>mulanya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kita</a:t>
            </a:r>
            <a:r>
              <a:rPr lang="id-ID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ketik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dengan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huruf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besar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kecil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dirubah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menjadi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huruf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besar</a:t>
            </a:r>
            <a:r>
              <a:rPr lang="id-ID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semua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r>
              <a:rPr lang="id-ID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Contoh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tulisan</a:t>
            </a:r>
            <a:r>
              <a:rPr lang="en-US" b="1" dirty="0">
                <a:solidFill>
                  <a:srgbClr val="0070C0"/>
                </a:solidFill>
              </a:rPr>
              <a:t> “</a:t>
            </a:r>
            <a:r>
              <a:rPr lang="en-US" b="1" dirty="0" err="1">
                <a:solidFill>
                  <a:srgbClr val="0070C0"/>
                </a:solidFill>
              </a:rPr>
              <a:t>efek</a:t>
            </a:r>
            <a:r>
              <a:rPr lang="en-US" b="1" dirty="0">
                <a:solidFill>
                  <a:srgbClr val="0070C0"/>
                </a:solidFill>
              </a:rPr>
              <a:t> all caps” </a:t>
            </a:r>
            <a:r>
              <a:rPr lang="en-US" b="1" dirty="0" err="1">
                <a:solidFill>
                  <a:srgbClr val="0070C0"/>
                </a:solidFill>
              </a:rPr>
              <a:t>diberi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efek</a:t>
            </a:r>
            <a:r>
              <a:rPr lang="en-US" b="1" dirty="0">
                <a:solidFill>
                  <a:srgbClr val="0070C0"/>
                </a:solidFill>
              </a:rPr>
              <a:t> all caps </a:t>
            </a:r>
            <a:r>
              <a:rPr lang="en-US" b="1" dirty="0" err="1" smtClean="0">
                <a:solidFill>
                  <a:srgbClr val="0070C0"/>
                </a:solidFill>
              </a:rPr>
              <a:t>berubah</a:t>
            </a:r>
            <a:r>
              <a:rPr lang="id-ID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menjadi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“ EFEK ALL CAPS “</a:t>
            </a:r>
          </a:p>
          <a:p>
            <a:pPr algn="just">
              <a:buNone/>
            </a:pPr>
            <a:r>
              <a:rPr lang="en-US" b="1" dirty="0">
                <a:solidFill>
                  <a:srgbClr val="0070C0"/>
                </a:solidFill>
              </a:rPr>
              <a:t>• Hidden, </a:t>
            </a:r>
            <a:r>
              <a:rPr lang="en-US" b="1" dirty="0" err="1">
                <a:solidFill>
                  <a:srgbClr val="0070C0"/>
                </a:solidFill>
              </a:rPr>
              <a:t>efek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dari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pilihan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ini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mengakibatkan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teks</a:t>
            </a:r>
            <a:r>
              <a:rPr lang="en-US" b="1" dirty="0">
                <a:solidFill>
                  <a:srgbClr val="0070C0"/>
                </a:solidFill>
              </a:rPr>
              <a:t> yang </a:t>
            </a:r>
            <a:r>
              <a:rPr lang="en-US" b="1" dirty="0" err="1">
                <a:solidFill>
                  <a:srgbClr val="0070C0"/>
                </a:solidFill>
              </a:rPr>
              <a:t>pilih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tidak</a:t>
            </a:r>
            <a:r>
              <a:rPr lang="id-ID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nampak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dilayar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padahal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tersebut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ada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Contoh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tulisan</a:t>
            </a:r>
            <a:r>
              <a:rPr lang="en-US" b="1" dirty="0">
                <a:solidFill>
                  <a:srgbClr val="0070C0"/>
                </a:solidFill>
              </a:rPr>
              <a:t> “ </a:t>
            </a:r>
            <a:r>
              <a:rPr lang="en-US" b="1" dirty="0" err="1" smtClean="0">
                <a:solidFill>
                  <a:srgbClr val="0070C0"/>
                </a:solidFill>
              </a:rPr>
              <a:t>Efek</a:t>
            </a:r>
            <a:r>
              <a:rPr lang="id-ID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Hidden</a:t>
            </a:r>
            <a:r>
              <a:rPr lang="en-US" b="1" dirty="0">
                <a:solidFill>
                  <a:srgbClr val="0070C0"/>
                </a:solidFill>
              </a:rPr>
              <a:t>” </a:t>
            </a:r>
            <a:r>
              <a:rPr lang="en-US" b="1" dirty="0" err="1">
                <a:solidFill>
                  <a:srgbClr val="0070C0"/>
                </a:solidFill>
              </a:rPr>
              <a:t>setelah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diberikan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efek</a:t>
            </a:r>
            <a:r>
              <a:rPr lang="en-US" b="1" dirty="0">
                <a:solidFill>
                  <a:srgbClr val="0070C0"/>
                </a:solidFill>
              </a:rPr>
              <a:t> hidden </a:t>
            </a:r>
            <a:r>
              <a:rPr lang="en-US" b="1" dirty="0" err="1">
                <a:solidFill>
                  <a:srgbClr val="0070C0"/>
                </a:solidFill>
              </a:rPr>
              <a:t>akan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menjadi</a:t>
            </a:r>
            <a:r>
              <a:rPr lang="en-US" b="1" dirty="0">
                <a:solidFill>
                  <a:srgbClr val="0070C0"/>
                </a:solidFill>
              </a:rPr>
              <a:t> “ “. Nah </a:t>
            </a:r>
            <a:r>
              <a:rPr lang="en-US" b="1" dirty="0" err="1" smtClean="0">
                <a:solidFill>
                  <a:srgbClr val="0070C0"/>
                </a:solidFill>
              </a:rPr>
              <a:t>loh</a:t>
            </a:r>
            <a:r>
              <a:rPr lang="en-US" b="1" dirty="0" smtClean="0">
                <a:solidFill>
                  <a:srgbClr val="0070C0"/>
                </a:solidFill>
              </a:rPr>
              <a:t>,</a:t>
            </a:r>
            <a:r>
              <a:rPr lang="id-ID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hilangkan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!. </a:t>
            </a:r>
            <a:r>
              <a:rPr lang="en-US" b="1" dirty="0" err="1">
                <a:solidFill>
                  <a:srgbClr val="0070C0"/>
                </a:solidFill>
              </a:rPr>
              <a:t>Padahal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teks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tersebut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ada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diantara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tanda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kutip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diatas</a:t>
            </a:r>
            <a:r>
              <a:rPr lang="id-ID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Catatan</a:t>
            </a:r>
            <a:r>
              <a:rPr lang="en-US" b="1" dirty="0" smtClean="0">
                <a:solidFill>
                  <a:srgbClr val="0070C0"/>
                </a:solidFill>
              </a:rPr>
              <a:t> :</a:t>
            </a:r>
            <a:r>
              <a:rPr lang="id-ID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Untuk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mengembalikan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teks</a:t>
            </a:r>
            <a:r>
              <a:rPr lang="en-US" b="1" dirty="0">
                <a:solidFill>
                  <a:srgbClr val="0070C0"/>
                </a:solidFill>
              </a:rPr>
              <a:t> yang </a:t>
            </a:r>
            <a:r>
              <a:rPr lang="en-US" b="1" dirty="0" err="1">
                <a:solidFill>
                  <a:srgbClr val="0070C0"/>
                </a:solidFill>
              </a:rPr>
              <a:t>salah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dalam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pemberian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efek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cukup</a:t>
            </a:r>
            <a:r>
              <a:rPr lang="id-ID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menghilangkan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tanda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ceklis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pada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pilihan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efek</a:t>
            </a:r>
            <a:r>
              <a:rPr lang="en-US" b="1" dirty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dipilih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r>
              <a:rPr lang="id-ID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Satu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teks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dapat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diberi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lebih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dari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satu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efek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Contoh</a:t>
            </a:r>
            <a:r>
              <a:rPr lang="en-US" b="1" dirty="0">
                <a:solidFill>
                  <a:srgbClr val="0070C0"/>
                </a:solidFill>
              </a:rPr>
              <a:t> “ </a:t>
            </a:r>
            <a:r>
              <a:rPr lang="en-US" b="1" dirty="0" err="1">
                <a:solidFill>
                  <a:srgbClr val="0070C0"/>
                </a:solidFill>
              </a:rPr>
              <a:t>Rumus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Kimia</a:t>
            </a:r>
            <a:r>
              <a:rPr lang="id-ID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untuk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air </a:t>
            </a:r>
            <a:r>
              <a:rPr lang="en-US" b="1" dirty="0" err="1">
                <a:solidFill>
                  <a:srgbClr val="0070C0"/>
                </a:solidFill>
              </a:rPr>
              <a:t>adalah</a:t>
            </a:r>
            <a:r>
              <a:rPr lang="en-US" b="1" dirty="0">
                <a:solidFill>
                  <a:srgbClr val="0070C0"/>
                </a:solidFill>
              </a:rPr>
              <a:t> H2O “. </a:t>
            </a:r>
            <a:endParaRPr lang="id-ID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id-ID" b="1" dirty="0" smtClean="0">
                <a:solidFill>
                  <a:srgbClr val="0070C0"/>
                </a:solidFill>
              </a:rPr>
              <a:t>2. </a:t>
            </a:r>
            <a:r>
              <a:rPr lang="en-US" b="1" dirty="0" smtClean="0">
                <a:solidFill>
                  <a:srgbClr val="0070C0"/>
                </a:solidFill>
              </a:rPr>
              <a:t>Tab Character Spacing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tab Text Effect 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en-US" sz="7200" b="1" dirty="0" err="1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Pengaturan</a:t>
            </a:r>
            <a:r>
              <a:rPr lang="en-US" sz="72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7200" b="1" dirty="0" err="1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Teks</a:t>
            </a:r>
            <a:endParaRPr lang="id-ID" sz="72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Cara </a:t>
            </a:r>
            <a:r>
              <a:rPr lang="en-US" sz="4000" b="1" dirty="0" err="1" smtClean="0">
                <a:solidFill>
                  <a:schemeClr val="bg1"/>
                </a:solidFill>
                <a:latin typeface="Curlz MT" pitchFamily="82" charset="0"/>
              </a:rPr>
              <a:t>pengaturan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urlz MT" pitchFamily="82" charset="0"/>
              </a:rPr>
              <a:t>teks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 ;</a:t>
            </a:r>
            <a:endParaRPr lang="id-ID" sz="4000" b="1" dirty="0" smtClean="0">
              <a:solidFill>
                <a:schemeClr val="bg1"/>
              </a:solidFill>
              <a:latin typeface="Curlz MT" pitchFamily="82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1. </a:t>
            </a:r>
            <a:r>
              <a:rPr lang="en-US" sz="4000" b="1" dirty="0" err="1" smtClean="0">
                <a:solidFill>
                  <a:schemeClr val="bg1"/>
                </a:solidFill>
                <a:latin typeface="Curlz MT" pitchFamily="82" charset="0"/>
              </a:rPr>
              <a:t>Tandai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urlz MT" pitchFamily="82" charset="0"/>
              </a:rPr>
              <a:t>terlebih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urlz MT" pitchFamily="82" charset="0"/>
              </a:rPr>
              <a:t>dahulu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urlz MT" pitchFamily="82" charset="0"/>
              </a:rPr>
              <a:t>teks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 yang </a:t>
            </a:r>
            <a:r>
              <a:rPr lang="en-US" sz="4000" b="1" dirty="0" err="1" smtClean="0">
                <a:solidFill>
                  <a:schemeClr val="bg1"/>
                </a:solidFill>
                <a:latin typeface="Curlz MT" pitchFamily="82" charset="0"/>
              </a:rPr>
              <a:t>akan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urlz MT" pitchFamily="82" charset="0"/>
              </a:rPr>
              <a:t>di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urlz MT" pitchFamily="82" charset="0"/>
              </a:rPr>
              <a:t>olah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.</a:t>
            </a:r>
            <a:endParaRPr lang="id-ID" sz="4000" b="1" dirty="0" smtClean="0">
              <a:solidFill>
                <a:schemeClr val="bg1"/>
              </a:solidFill>
              <a:latin typeface="Curlz MT" pitchFamily="82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2. </a:t>
            </a:r>
            <a:r>
              <a:rPr lang="en-US" sz="4000" b="1" dirty="0" err="1" smtClean="0">
                <a:solidFill>
                  <a:schemeClr val="bg1"/>
                </a:solidFill>
                <a:latin typeface="Curlz MT" pitchFamily="82" charset="0"/>
              </a:rPr>
              <a:t>Kemudian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urlz MT" pitchFamily="82" charset="0"/>
              </a:rPr>
              <a:t>klik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 icon </a:t>
            </a:r>
            <a:r>
              <a:rPr lang="en-US" sz="4000" b="1" dirty="0" err="1" smtClean="0">
                <a:solidFill>
                  <a:schemeClr val="bg1"/>
                </a:solidFill>
                <a:latin typeface="Curlz MT" pitchFamily="82" charset="0"/>
              </a:rPr>
              <a:t>tentang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urlz MT" pitchFamily="82" charset="0"/>
              </a:rPr>
              <a:t>pengaturan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urlz MT" pitchFamily="82" charset="0"/>
              </a:rPr>
              <a:t>teks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urlz MT" pitchFamily="82" charset="0"/>
              </a:rPr>
              <a:t>ini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 yang </a:t>
            </a:r>
            <a:r>
              <a:rPr lang="en-US" sz="4000" b="1" dirty="0" err="1" smtClean="0">
                <a:solidFill>
                  <a:schemeClr val="bg1"/>
                </a:solidFill>
                <a:latin typeface="Curlz MT" pitchFamily="82" charset="0"/>
              </a:rPr>
              <a:t>terdapat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urlz MT" pitchFamily="82" charset="0"/>
              </a:rPr>
              <a:t>pada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 toolbar</a:t>
            </a:r>
            <a:r>
              <a:rPr lang="id-ID" sz="4000" b="1" dirty="0" smtClean="0">
                <a:solidFill>
                  <a:schemeClr val="bg1"/>
                </a:solidFill>
                <a:latin typeface="Curlz MT" pitchFamily="8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Curlz MT" pitchFamily="82" charset="0"/>
              </a:rPr>
              <a:t>formatting.</a:t>
            </a:r>
            <a:endParaRPr lang="id-ID" sz="4000" b="1" dirty="0">
              <a:solidFill>
                <a:schemeClr val="bg1"/>
              </a:solidFill>
              <a:latin typeface="Curlz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883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id-ID" sz="5400" dirty="0" smtClean="0">
                <a:solidFill>
                  <a:schemeClr val="bg1"/>
                </a:solidFill>
              </a:rPr>
              <a:t>Jenis – jenis efek</a:t>
            </a:r>
            <a:endParaRPr lang="id-ID" sz="54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00275" y="3174206"/>
            <a:ext cx="48958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33400"/>
            <a:ext cx="6096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828800"/>
            <a:ext cx="6172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4290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876800"/>
            <a:ext cx="62484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solidFill>
                  <a:srgbClr val="00B050"/>
                </a:solidFill>
                <a:latin typeface="Century Gothic" pitchFamily="34" charset="0"/>
              </a:rPr>
              <a:t>2. Toolbar </a:t>
            </a:r>
            <a:r>
              <a:rPr lang="en-US" sz="2800" dirty="0" err="1">
                <a:solidFill>
                  <a:srgbClr val="00B050"/>
                </a:solidFill>
                <a:latin typeface="Century Gothic" pitchFamily="34" charset="0"/>
              </a:rPr>
              <a:t>Standar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Century Gothic" pitchFamily="34" charset="0"/>
              </a:rPr>
              <a:t>merupakan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Century Gothic" pitchFamily="34" charset="0"/>
              </a:rPr>
              <a:t>kumpulan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 icon-icon </a:t>
            </a:r>
            <a:r>
              <a:rPr lang="en-US" sz="2800" dirty="0" err="1">
                <a:solidFill>
                  <a:srgbClr val="00B050"/>
                </a:solidFill>
                <a:latin typeface="Century Gothic" pitchFamily="34" charset="0"/>
              </a:rPr>
              <a:t>standar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 yang </a:t>
            </a:r>
            <a:r>
              <a:rPr lang="en-US" sz="2800" dirty="0" err="1" smtClean="0">
                <a:solidFill>
                  <a:srgbClr val="00B050"/>
                </a:solidFill>
                <a:latin typeface="Century Gothic" pitchFamily="34" charset="0"/>
              </a:rPr>
              <a:t>disediakan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Century Gothic" pitchFamily="34" charset="0"/>
              </a:rPr>
              <a:t>oleh</a:t>
            </a:r>
            <a:r>
              <a:rPr lang="en-US" sz="2800" dirty="0" smtClean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Word 2000 </a:t>
            </a:r>
            <a:r>
              <a:rPr lang="en-US" sz="2800" dirty="0" err="1">
                <a:solidFill>
                  <a:srgbClr val="00B050"/>
                </a:solidFill>
                <a:latin typeface="Century Gothic" pitchFamily="34" charset="0"/>
              </a:rPr>
              <a:t>secara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Century Gothic" pitchFamily="34" charset="0"/>
              </a:rPr>
              <a:t>otomatis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. </a:t>
            </a:r>
            <a:r>
              <a:rPr lang="en-US" sz="2800" dirty="0" err="1">
                <a:solidFill>
                  <a:srgbClr val="00B050"/>
                </a:solidFill>
                <a:latin typeface="Century Gothic" pitchFamily="34" charset="0"/>
              </a:rPr>
              <a:t>Walaupun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Century Gothic" pitchFamily="34" charset="0"/>
              </a:rPr>
              <a:t>begitu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 icon </a:t>
            </a:r>
            <a:r>
              <a:rPr lang="en-US" sz="2800" dirty="0" err="1">
                <a:solidFill>
                  <a:srgbClr val="00B050"/>
                </a:solidFill>
                <a:latin typeface="Century Gothic" pitchFamily="34" charset="0"/>
              </a:rPr>
              <a:t>dari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 toolbar </a:t>
            </a:r>
            <a:r>
              <a:rPr lang="en-US" sz="2800" dirty="0" err="1">
                <a:solidFill>
                  <a:srgbClr val="00B050"/>
                </a:solidFill>
                <a:latin typeface="Century Gothic" pitchFamily="34" charset="0"/>
              </a:rPr>
              <a:t>ini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Century Gothic" pitchFamily="34" charset="0"/>
              </a:rPr>
              <a:t>juga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Century Gothic" pitchFamily="34" charset="0"/>
              </a:rPr>
              <a:t>dapat</a:t>
            </a:r>
            <a:r>
              <a:rPr lang="en-US" sz="2800" dirty="0" smtClean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Century Gothic" pitchFamily="34" charset="0"/>
              </a:rPr>
              <a:t>kita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Century Gothic" pitchFamily="34" charset="0"/>
              </a:rPr>
              <a:t>tambah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Century Gothic" pitchFamily="34" charset="0"/>
              </a:rPr>
              <a:t>atau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Century Gothic" pitchFamily="34" charset="0"/>
              </a:rPr>
              <a:t>dikurangi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Century Gothic" pitchFamily="34" charset="0"/>
              </a:rPr>
              <a:t>sesuai</a:t>
            </a:r>
            <a:r>
              <a:rPr lang="en-US" sz="2800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Century Gothic" pitchFamily="34" charset="0"/>
              </a:rPr>
              <a:t>keperluan</a:t>
            </a:r>
            <a:r>
              <a:rPr lang="en-US" sz="2800" dirty="0" smtClean="0">
                <a:solidFill>
                  <a:srgbClr val="00B050"/>
                </a:solidFill>
                <a:latin typeface="Century Gothic" pitchFamily="34" charset="0"/>
              </a:rPr>
              <a:t>.</a:t>
            </a:r>
            <a:endParaRPr lang="id-ID" sz="2800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ctr">
              <a:buNone/>
            </a:pPr>
            <a:endParaRPr lang="id-ID" sz="3600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ctr">
              <a:buNone/>
            </a:pPr>
            <a:r>
              <a:rPr lang="id-ID" sz="2000" dirty="0" smtClean="0">
                <a:solidFill>
                  <a:srgbClr val="00B050"/>
                </a:solidFill>
                <a:latin typeface="Century Gothic" pitchFamily="34" charset="0"/>
              </a:rPr>
              <a:t>Gambar toolbar standar</a:t>
            </a:r>
          </a:p>
          <a:p>
            <a:pPr algn="ctr">
              <a:buNone/>
            </a:pPr>
            <a:endParaRPr lang="id-ID" sz="2000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ctr">
              <a:buNone/>
            </a:pPr>
            <a:endParaRPr lang="id-ID" sz="2000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ctr">
              <a:buNone/>
            </a:pPr>
            <a:endParaRPr lang="id-ID" sz="2000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ctr">
              <a:buNone/>
            </a:pPr>
            <a:endParaRPr lang="id-ID" sz="2000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ctr">
              <a:buNone/>
            </a:pPr>
            <a:endParaRPr lang="id-ID" sz="2000" dirty="0" smtClean="0">
              <a:solidFill>
                <a:srgbClr val="00B050"/>
              </a:solidFill>
              <a:latin typeface="Century Gothic" pitchFamily="34" charset="0"/>
            </a:endParaRPr>
          </a:p>
          <a:p>
            <a:pPr algn="ctr">
              <a:buNone/>
            </a:pPr>
            <a:r>
              <a:rPr lang="id-ID" sz="2000" dirty="0" smtClean="0">
                <a:solidFill>
                  <a:srgbClr val="00B050"/>
                </a:solidFill>
                <a:latin typeface="Century Gothic" pitchFamily="34" charset="0"/>
              </a:rPr>
              <a:t>Gambar kumpulan nama icon</a:t>
            </a:r>
            <a:endParaRPr lang="en-US" sz="2000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429000"/>
            <a:ext cx="838200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5638800"/>
            <a:ext cx="426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Pengaturan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Paragraf</a:t>
            </a:r>
            <a:endParaRPr lang="id-ID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d-ID" sz="4400" b="1" dirty="0" smtClean="0">
                <a:solidFill>
                  <a:srgbClr val="FF0000"/>
                </a:solidFill>
                <a:latin typeface="Chiller" pitchFamily="82" charset="0"/>
              </a:rPr>
              <a:t>		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Untuk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mengatur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tatanan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paragraph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dar</a:t>
            </a:r>
            <a:r>
              <a:rPr lang="id-ID" sz="4400" b="1" dirty="0" smtClean="0">
                <a:solidFill>
                  <a:srgbClr val="FF0000"/>
                </a:solidFill>
                <a:latin typeface="Chiller" pitchFamily="82" charset="0"/>
              </a:rPr>
              <a:t>i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dokumen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yang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kita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buat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dapat</a:t>
            </a:r>
            <a:r>
              <a:rPr lang="id-ID" sz="4400" b="1" dirty="0" smtClean="0">
                <a:solidFill>
                  <a:srgbClr val="FF0000"/>
                </a:solidFill>
                <a:latin typeface="Chiller" pitchFamily="8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dilakukan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dengan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cara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sebagai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berikut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;</a:t>
            </a:r>
            <a:endParaRPr lang="id-ID" sz="4400" b="1" dirty="0" smtClean="0">
              <a:solidFill>
                <a:srgbClr val="FF0000"/>
              </a:solidFill>
              <a:latin typeface="Chiller" pitchFamily="82" charset="0"/>
            </a:endParaRPr>
          </a:p>
          <a:p>
            <a:pPr algn="just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1.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Klik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menu Format</a:t>
            </a:r>
            <a:endParaRPr lang="id-ID" sz="4400" b="1" dirty="0" smtClean="0">
              <a:solidFill>
                <a:srgbClr val="FF0000"/>
              </a:solidFill>
              <a:latin typeface="Chiller" pitchFamily="82" charset="0"/>
            </a:endParaRPr>
          </a:p>
          <a:p>
            <a:pPr algn="just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2.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Pilih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dan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klik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sub menu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Paragraf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maka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muncul</a:t>
            </a:r>
            <a:r>
              <a:rPr lang="id-ID" sz="4400" b="1" dirty="0" smtClean="0">
                <a:solidFill>
                  <a:srgbClr val="FF0000"/>
                </a:solidFill>
                <a:latin typeface="Chiller" pitchFamily="8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jendela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paragraph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seperti</a:t>
            </a:r>
            <a:r>
              <a:rPr lang="id-ID" sz="4400" b="1" dirty="0" smtClean="0">
                <a:solidFill>
                  <a:srgbClr val="FF0000"/>
                </a:solidFill>
                <a:latin typeface="Chiller" pitchFamily="8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Chiller" pitchFamily="82" charset="0"/>
              </a:rPr>
              <a:t>berikut</a:t>
            </a:r>
            <a:r>
              <a:rPr lang="en-US" sz="4400" b="1" dirty="0" smtClean="0">
                <a:solidFill>
                  <a:srgbClr val="FF0000"/>
                </a:solidFill>
                <a:latin typeface="Chiller" pitchFamily="82" charset="0"/>
              </a:rPr>
              <a:t> ;</a:t>
            </a:r>
            <a:endParaRPr lang="id-ID" sz="4400" b="1" dirty="0" smtClean="0">
              <a:solidFill>
                <a:srgbClr val="FF0000"/>
              </a:solidFill>
              <a:latin typeface="Chiller" pitchFamily="82" charset="0"/>
            </a:endParaRP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"/>
            <a:ext cx="7848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b="1" dirty="0" err="1" smtClean="0">
                <a:solidFill>
                  <a:srgbClr val="00B050"/>
                </a:solidFill>
              </a:rPr>
              <a:t>Keterangan</a:t>
            </a:r>
            <a:r>
              <a:rPr lang="en-US" b="1" dirty="0" smtClean="0">
                <a:solidFill>
                  <a:srgbClr val="00B050"/>
                </a:solidFill>
              </a:rPr>
              <a:t> :</a:t>
            </a:r>
            <a:endParaRPr lang="id-ID" b="1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00B050"/>
                </a:solidFill>
              </a:rPr>
              <a:t>• Alignment, </a:t>
            </a:r>
            <a:r>
              <a:rPr lang="en-US" b="1" dirty="0" err="1" smtClean="0">
                <a:solidFill>
                  <a:srgbClr val="00B050"/>
                </a:solidFill>
              </a:rPr>
              <a:t>digunakan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untuk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pengaturan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jenis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perataan</a:t>
            </a:r>
            <a:r>
              <a:rPr lang="id-ID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teks</a:t>
            </a:r>
            <a:r>
              <a:rPr lang="en-US" b="1" dirty="0" smtClean="0">
                <a:solidFill>
                  <a:srgbClr val="00B050"/>
                </a:solidFill>
              </a:rPr>
              <a:t>. </a:t>
            </a:r>
            <a:r>
              <a:rPr lang="en-US" b="1" dirty="0" err="1" smtClean="0">
                <a:solidFill>
                  <a:srgbClr val="00B050"/>
                </a:solidFill>
              </a:rPr>
              <a:t>Pada</a:t>
            </a:r>
            <a:r>
              <a:rPr lang="id-ID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option </a:t>
            </a:r>
            <a:r>
              <a:rPr lang="en-US" b="1" dirty="0" err="1" smtClean="0">
                <a:solidFill>
                  <a:srgbClr val="00B050"/>
                </a:solidFill>
              </a:rPr>
              <a:t>ini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terdapat</a:t>
            </a:r>
            <a:r>
              <a:rPr lang="en-US" b="1" dirty="0" smtClean="0">
                <a:solidFill>
                  <a:srgbClr val="00B050"/>
                </a:solidFill>
              </a:rPr>
              <a:t> 4 </a:t>
            </a:r>
            <a:r>
              <a:rPr lang="en-US" b="1" dirty="0" err="1" smtClean="0">
                <a:solidFill>
                  <a:srgbClr val="00B050"/>
                </a:solidFill>
              </a:rPr>
              <a:t>pilihan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yaitu</a:t>
            </a:r>
            <a:r>
              <a:rPr lang="en-US" b="1" dirty="0" smtClean="0">
                <a:solidFill>
                  <a:srgbClr val="00B050"/>
                </a:solidFill>
              </a:rPr>
              <a:t> (1) Rata </a:t>
            </a:r>
            <a:r>
              <a:rPr lang="en-US" b="1" dirty="0" err="1" smtClean="0">
                <a:solidFill>
                  <a:srgbClr val="00B050"/>
                </a:solidFill>
              </a:rPr>
              <a:t>kiri</a:t>
            </a:r>
            <a:r>
              <a:rPr lang="en-US" b="1" dirty="0" smtClean="0">
                <a:solidFill>
                  <a:srgbClr val="00B050"/>
                </a:solidFill>
              </a:rPr>
              <a:t> (align left), (2) Rata</a:t>
            </a:r>
            <a:r>
              <a:rPr lang="id-ID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tengah</a:t>
            </a:r>
            <a:r>
              <a:rPr lang="en-US" b="1" dirty="0" smtClean="0">
                <a:solidFill>
                  <a:srgbClr val="00B050"/>
                </a:solidFill>
              </a:rPr>
              <a:t> (center), (3) Rata </a:t>
            </a:r>
            <a:r>
              <a:rPr lang="en-US" b="1" dirty="0" err="1" smtClean="0">
                <a:solidFill>
                  <a:srgbClr val="00B050"/>
                </a:solidFill>
              </a:rPr>
              <a:t>kanan</a:t>
            </a:r>
            <a:r>
              <a:rPr lang="en-US" b="1" dirty="0" smtClean="0">
                <a:solidFill>
                  <a:srgbClr val="00B050"/>
                </a:solidFill>
              </a:rPr>
              <a:t> (align right) </a:t>
            </a:r>
            <a:r>
              <a:rPr lang="en-US" b="1" dirty="0" err="1" smtClean="0">
                <a:solidFill>
                  <a:srgbClr val="00B050"/>
                </a:solidFill>
              </a:rPr>
              <a:t>dan</a:t>
            </a:r>
            <a:r>
              <a:rPr lang="en-US" b="1" dirty="0" smtClean="0">
                <a:solidFill>
                  <a:srgbClr val="00B050"/>
                </a:solidFill>
              </a:rPr>
              <a:t> (4) rata </a:t>
            </a:r>
            <a:r>
              <a:rPr lang="en-US" b="1" dirty="0" err="1" smtClean="0">
                <a:solidFill>
                  <a:srgbClr val="00B050"/>
                </a:solidFill>
              </a:rPr>
              <a:t>kira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kanan</a:t>
            </a:r>
            <a:r>
              <a:rPr lang="id-ID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(justified). </a:t>
            </a:r>
            <a:r>
              <a:rPr lang="en-US" b="1" dirty="0" err="1" smtClean="0">
                <a:solidFill>
                  <a:srgbClr val="00B050"/>
                </a:solidFill>
              </a:rPr>
              <a:t>Lihat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pembahasan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tentang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pengaturan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teks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endParaRPr lang="id-ID" b="1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00B050"/>
                </a:solidFill>
              </a:rPr>
              <a:t>• Left, </a:t>
            </a:r>
            <a:r>
              <a:rPr lang="en-US" b="1" dirty="0" err="1" smtClean="0">
                <a:solidFill>
                  <a:srgbClr val="00B050"/>
                </a:solidFill>
              </a:rPr>
              <a:t>digunakan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untuk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menentukan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indentasi</a:t>
            </a:r>
            <a:r>
              <a:rPr lang="en-US" b="1" dirty="0" smtClean="0">
                <a:solidFill>
                  <a:srgbClr val="00B050"/>
                </a:solidFill>
              </a:rPr>
              <a:t> paragraph </a:t>
            </a:r>
            <a:r>
              <a:rPr lang="en-US" b="1" dirty="0" err="1" smtClean="0">
                <a:solidFill>
                  <a:srgbClr val="00B050"/>
                </a:solidFill>
              </a:rPr>
              <a:t>dari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batas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kiri</a:t>
            </a:r>
            <a:r>
              <a:rPr lang="id-ID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halaman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endParaRPr lang="id-ID" b="1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00B050"/>
                </a:solidFill>
              </a:rPr>
              <a:t>• Right, </a:t>
            </a:r>
            <a:r>
              <a:rPr lang="en-US" b="1" dirty="0" err="1" smtClean="0">
                <a:solidFill>
                  <a:srgbClr val="00B050"/>
                </a:solidFill>
              </a:rPr>
              <a:t>digunakan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untuk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menentukan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indentasi</a:t>
            </a:r>
            <a:r>
              <a:rPr lang="id-ID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paragraph </a:t>
            </a:r>
            <a:r>
              <a:rPr lang="en-US" b="1" dirty="0" err="1" smtClean="0">
                <a:solidFill>
                  <a:srgbClr val="00B050"/>
                </a:solidFill>
              </a:rPr>
              <a:t>dari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batas</a:t>
            </a:r>
            <a:r>
              <a:rPr lang="id-ID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kanan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halaman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endParaRPr lang="id-ID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• Before,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digunakan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untuk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mengatur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spasi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sebelum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baris</a:t>
            </a:r>
            <a:r>
              <a:rPr lang="id-ID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(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teks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) yang</a:t>
            </a:r>
            <a:r>
              <a:rPr lang="id-ID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sekarang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.</a:t>
            </a:r>
            <a:endParaRPr lang="id-ID" dirty="0" smtClean="0">
              <a:solidFill>
                <a:srgbClr val="FFFF00"/>
              </a:solidFill>
              <a:latin typeface="Harlow Solid Italic" pitchFamily="82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• After,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digunakan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untuk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mengatur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spasi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setelah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baris</a:t>
            </a:r>
            <a:r>
              <a:rPr lang="id-ID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(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teks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) yang</a:t>
            </a:r>
            <a:r>
              <a:rPr lang="id-ID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sekarang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.</a:t>
            </a:r>
            <a:endParaRPr lang="id-ID" dirty="0" smtClean="0">
              <a:solidFill>
                <a:srgbClr val="FFFF00"/>
              </a:solidFill>
              <a:latin typeface="Harlow Solid Italic" pitchFamily="82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• Line Spacing,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digunakan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untuk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menentukan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spasi</a:t>
            </a:r>
            <a:r>
              <a:rPr lang="id-ID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dari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teks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.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Pada</a:t>
            </a:r>
            <a:r>
              <a:rPr lang="id-ID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option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ini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terdapat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beberapa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pilihan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sesuai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dengan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dikehendaki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.</a:t>
            </a:r>
            <a:endParaRPr lang="id-ID" dirty="0" smtClean="0">
              <a:solidFill>
                <a:srgbClr val="FFFF00"/>
              </a:solidFill>
              <a:latin typeface="Harlow Solid Italic" pitchFamily="82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• Special,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digunakan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untuk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menentukan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jenis</a:t>
            </a:r>
            <a:r>
              <a:rPr lang="id-ID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paragraph,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apakah</a:t>
            </a:r>
            <a:r>
              <a:rPr lang="id-ID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menjorok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kedalam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(first line)</a:t>
            </a:r>
            <a:r>
              <a:rPr lang="id-ID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atau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menggantung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(hanging)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sedangkan</a:t>
            </a:r>
            <a:r>
              <a:rPr lang="id-ID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jaraknya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ditentukan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pada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option by yang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terletak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disebelah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kanan</a:t>
            </a:r>
            <a:r>
              <a:rPr lang="id-ID" dirty="0" smtClean="0">
                <a:solidFill>
                  <a:srgbClr val="FFFF00"/>
                </a:solidFill>
                <a:latin typeface="Harlow Solid Italic" pitchFamily="8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option </a:t>
            </a:r>
            <a:r>
              <a:rPr lang="en-US" dirty="0" err="1" smtClean="0">
                <a:solidFill>
                  <a:srgbClr val="FFFF00"/>
                </a:solidFill>
                <a:latin typeface="Harlow Solid Italic" pitchFamily="82" charset="0"/>
              </a:rPr>
              <a:t>ini</a:t>
            </a:r>
            <a:r>
              <a:rPr lang="en-US" dirty="0" smtClean="0">
                <a:solidFill>
                  <a:srgbClr val="FFFF00"/>
                </a:solidFill>
                <a:latin typeface="Harlow Solid Italic" pitchFamily="82" charset="0"/>
              </a:rPr>
              <a:t>.</a:t>
            </a:r>
            <a:endParaRPr lang="id-ID" dirty="0" smtClean="0">
              <a:solidFill>
                <a:srgbClr val="FFFF00"/>
              </a:solidFill>
              <a:latin typeface="Harlow Solid Italic" pitchFamily="82" charset="0"/>
            </a:endParaRPr>
          </a:p>
          <a:p>
            <a:pPr algn="just"/>
            <a:endParaRPr lang="id-ID" dirty="0">
              <a:solidFill>
                <a:srgbClr val="FFFF00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Autofit/>
          </a:bodyPr>
          <a:lstStyle/>
          <a:p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Membuat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Daftar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Bullet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Nomor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Bullet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dan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Nomor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adalah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gambar-gambar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kecil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berfungsi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untuk</a:t>
            </a:r>
            <a:endParaRPr lang="id-ID" b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 algn="just"/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mempercantik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tampilan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dari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suatu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rincian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atau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urutan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tertentu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otomatis</a:t>
            </a:r>
            <a:endParaRPr lang="id-ID" b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 algn="just"/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dilakukan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oleh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komputer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.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Misalnya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pada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bagian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keterangan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pengaturan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paragraph</a:t>
            </a:r>
            <a:endParaRPr lang="id-ID" b="1" dirty="0" smtClean="0">
              <a:solidFill>
                <a:schemeClr val="bg1"/>
              </a:solidFill>
              <a:latin typeface="Constantia" pitchFamily="18" charset="0"/>
            </a:endParaRPr>
          </a:p>
          <a:p>
            <a:pPr algn="just"/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diatas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digunakan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gambar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berbentuk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nstantia" pitchFamily="18" charset="0"/>
              </a:rPr>
              <a:t>orang</a:t>
            </a:r>
            <a:r>
              <a:rPr lang="en-US" b="1" dirty="0" smtClean="0">
                <a:solidFill>
                  <a:schemeClr val="bg1"/>
                </a:solidFill>
                <a:latin typeface="Constantia" pitchFamily="18" charset="0"/>
              </a:rPr>
              <a:t>.</a:t>
            </a:r>
            <a:endParaRPr lang="id-ID" b="1" dirty="0">
              <a:solidFill>
                <a:schemeClr val="bg1"/>
              </a:solidFill>
              <a:latin typeface="Constantia" pitchFamily="18" charset="0"/>
            </a:endParaRPr>
          </a:p>
        </p:txBody>
      </p:sp>
      <p:cxnSp>
        <p:nvCxnSpPr>
          <p:cNvPr id="5" name="Elbow Connector 4"/>
          <p:cNvCxnSpPr/>
          <p:nvPr/>
        </p:nvCxnSpPr>
        <p:spPr>
          <a:xfrm rot="5400000">
            <a:off x="4191000" y="1752600"/>
            <a:ext cx="7620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76400"/>
          </a:xfrm>
        </p:spPr>
        <p:txBody>
          <a:bodyPr>
            <a:normAutofit fontScale="90000"/>
            <a:scene3d>
              <a:camera prst="perspectiveRelaxedModerately"/>
              <a:lightRig rig="threePt" dir="t"/>
            </a:scene3d>
          </a:bodyPr>
          <a:lstStyle/>
          <a:p>
            <a:r>
              <a:rPr lang="en-US" sz="4900" dirty="0" err="1" smtClean="0">
                <a:ln w="28575">
                  <a:solidFill>
                    <a:srgbClr val="FFFF00"/>
                  </a:solidFill>
                </a:ln>
              </a:rPr>
              <a:t>Langkah-langkah</a:t>
            </a:r>
            <a:r>
              <a:rPr lang="en-US" sz="4900" dirty="0" smtClean="0">
                <a:ln w="28575">
                  <a:solidFill>
                    <a:srgbClr val="FFFF00"/>
                  </a:solidFill>
                </a:ln>
              </a:rPr>
              <a:t> </a:t>
            </a:r>
            <a:r>
              <a:rPr lang="en-US" sz="4900" dirty="0" err="1" smtClean="0">
                <a:ln w="28575">
                  <a:solidFill>
                    <a:srgbClr val="FFFF00"/>
                  </a:solidFill>
                </a:ln>
              </a:rPr>
              <a:t>membuat</a:t>
            </a:r>
            <a:r>
              <a:rPr lang="en-US" sz="4900" dirty="0" smtClean="0">
                <a:ln w="28575">
                  <a:solidFill>
                    <a:srgbClr val="FFFF00"/>
                  </a:solidFill>
                </a:ln>
              </a:rPr>
              <a:t> Bullet </a:t>
            </a:r>
            <a:r>
              <a:rPr lang="en-US" sz="4900" dirty="0" err="1" smtClean="0">
                <a:ln w="28575">
                  <a:solidFill>
                    <a:srgbClr val="FFFF00"/>
                  </a:solidFill>
                </a:ln>
              </a:rPr>
              <a:t>dan</a:t>
            </a:r>
            <a:r>
              <a:rPr lang="en-US" sz="4900" dirty="0" smtClean="0">
                <a:ln w="28575">
                  <a:solidFill>
                    <a:srgbClr val="FFFF00"/>
                  </a:solidFill>
                </a:ln>
              </a:rPr>
              <a:t> </a:t>
            </a:r>
            <a:r>
              <a:rPr lang="en-US" sz="4900" dirty="0" err="1" smtClean="0">
                <a:ln w="28575">
                  <a:solidFill>
                    <a:srgbClr val="FFFF00"/>
                  </a:solidFill>
                </a:ln>
              </a:rPr>
              <a:t>Nomor</a:t>
            </a:r>
            <a:r>
              <a:rPr lang="en-US" sz="4900" dirty="0" smtClean="0">
                <a:ln w="28575">
                  <a:solidFill>
                    <a:srgbClr val="FFFF00"/>
                  </a:solidFill>
                </a:ln>
              </a:rPr>
              <a:t> 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1.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Klik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 menu format</a:t>
            </a:r>
            <a:endParaRPr lang="id-ID" b="1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2.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Lalu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pilih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dan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klik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 Bullets and Numbering,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sehingga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muncul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jendela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 bullets</a:t>
            </a:r>
            <a:r>
              <a:rPr lang="id-ID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and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numberin</a:t>
            </a:r>
            <a:r>
              <a:rPr lang="id-ID" b="1" dirty="0" smtClean="0">
                <a:latin typeface="DFKai-SB" pitchFamily="65" charset="-120"/>
                <a:ea typeface="DFKai-SB" pitchFamily="65" charset="-120"/>
              </a:rPr>
              <a:t>g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.</a:t>
            </a:r>
            <a:endParaRPr lang="id-ID" b="1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3.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Pilih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 model bullet yang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diinginkan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lalu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tekan</a:t>
            </a:r>
            <a:r>
              <a:rPr lang="id-ID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klik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 OK.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Jika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ingin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melihat</a:t>
            </a:r>
            <a:r>
              <a:rPr lang="id-ID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gambar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 yang lain , </a:t>
            </a:r>
            <a:r>
              <a:rPr lang="en-US" b="1" dirty="0" err="1" smtClean="0">
                <a:latin typeface="DFKai-SB" pitchFamily="65" charset="-120"/>
                <a:ea typeface="DFKai-SB" pitchFamily="65" charset="-120"/>
              </a:rPr>
              <a:t>klik</a:t>
            </a:r>
            <a:r>
              <a:rPr lang="en-US" b="1" dirty="0" smtClean="0">
                <a:latin typeface="DFKai-SB" pitchFamily="65" charset="-120"/>
                <a:ea typeface="DFKai-SB" pitchFamily="65" charset="-120"/>
              </a:rPr>
              <a:t> customize.</a:t>
            </a:r>
            <a:endParaRPr lang="id-ID" b="1" dirty="0" smtClean="0">
              <a:latin typeface="DFKai-SB" pitchFamily="65" charset="-120"/>
              <a:ea typeface="DFKai-SB" pitchFamily="65" charset="-12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1" y="381000"/>
            <a:ext cx="6248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Membuat</a:t>
            </a:r>
            <a:r>
              <a:rPr lang="en-US" b="1" dirty="0" smtClean="0"/>
              <a:t> Header </a:t>
            </a:r>
            <a:r>
              <a:rPr lang="en-US" b="1" dirty="0" err="1" smtClean="0"/>
              <a:t>dan</a:t>
            </a:r>
            <a:r>
              <a:rPr lang="en-US" b="1" dirty="0" smtClean="0"/>
              <a:t> Footer</a:t>
            </a:r>
            <a:endParaRPr lang="id-ID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 contourW="12700" prstMaterial="metal">
            <a:contourClr>
              <a:schemeClr val="tx2">
                <a:lumMod val="60000"/>
                <a:lumOff val="40000"/>
              </a:schemeClr>
            </a:contourClr>
          </a:sp3d>
        </p:spPr>
        <p:txBody>
          <a:bodyPr/>
          <a:lstStyle/>
          <a:p>
            <a:r>
              <a:rPr lang="id-ID" dirty="0" smtClean="0"/>
              <a:t>Header(catatan kepala) adalah teks yang khusus diletakkan dibagian atas</a:t>
            </a:r>
          </a:p>
          <a:p>
            <a:r>
              <a:rPr lang="id-ID" dirty="0" smtClean="0"/>
              <a:t>halaman yang selalu tampil pada setiap halamannya. Sedangkan Footer(catatan kaki)</a:t>
            </a:r>
          </a:p>
          <a:p>
            <a:r>
              <a:rPr lang="id-ID" dirty="0" smtClean="0"/>
              <a:t>kebalikan dari header. Header dan footer ini sering dibuat untuk memberikan</a:t>
            </a:r>
          </a:p>
          <a:p>
            <a:r>
              <a:rPr lang="sv-SE" dirty="0" smtClean="0"/>
              <a:t>keterangan dari naskah yang diketik.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Langkah-langkah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membuat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header </a:t>
            </a:r>
            <a:r>
              <a:rPr lang="en-US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dan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footer</a:t>
            </a:r>
            <a:endParaRPr lang="id-ID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Jokerman" pitchFamily="82" charset="0"/>
              </a:rPr>
              <a:t>1. </a:t>
            </a:r>
            <a:r>
              <a:rPr lang="en-US" dirty="0" err="1" smtClean="0">
                <a:latin typeface="Jokerman" pitchFamily="82" charset="0"/>
              </a:rPr>
              <a:t>Klik</a:t>
            </a:r>
            <a:r>
              <a:rPr lang="en-US" dirty="0" smtClean="0">
                <a:latin typeface="Jokerman" pitchFamily="82" charset="0"/>
              </a:rPr>
              <a:t> menu View.</a:t>
            </a:r>
            <a:endParaRPr lang="id-ID" dirty="0" smtClean="0">
              <a:latin typeface="Jokerman" pitchFamily="82" charset="0"/>
            </a:endParaRPr>
          </a:p>
          <a:p>
            <a:pPr algn="just">
              <a:buNone/>
            </a:pPr>
            <a:r>
              <a:rPr lang="en-US" dirty="0" smtClean="0">
                <a:latin typeface="Jokerman" pitchFamily="82" charset="0"/>
              </a:rPr>
              <a:t>2. </a:t>
            </a:r>
            <a:r>
              <a:rPr lang="en-US" dirty="0" err="1" smtClean="0">
                <a:latin typeface="Jokerman" pitchFamily="82" charset="0"/>
              </a:rPr>
              <a:t>Pilih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dan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klik</a:t>
            </a:r>
            <a:r>
              <a:rPr lang="en-US" dirty="0" smtClean="0">
                <a:latin typeface="Jokerman" pitchFamily="82" charset="0"/>
              </a:rPr>
              <a:t> tab Header and Footer </a:t>
            </a:r>
            <a:r>
              <a:rPr lang="en-US" dirty="0" err="1" smtClean="0">
                <a:latin typeface="Jokerman" pitchFamily="82" charset="0"/>
              </a:rPr>
              <a:t>sehingga</a:t>
            </a:r>
            <a:r>
              <a:rPr lang="id-ID" dirty="0" smtClean="0">
                <a:latin typeface="Jokerman" pitchFamily="82" charset="0"/>
              </a:rPr>
              <a:t> </a:t>
            </a:r>
            <a:r>
              <a:rPr lang="en-US" dirty="0" smtClean="0">
                <a:latin typeface="Jokerman" pitchFamily="82" charset="0"/>
              </a:rPr>
              <a:t>insertion point </a:t>
            </a:r>
            <a:r>
              <a:rPr lang="en-US" dirty="0" err="1" smtClean="0">
                <a:latin typeface="Jokerman" pitchFamily="82" charset="0"/>
              </a:rPr>
              <a:t>otomatis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berada</a:t>
            </a:r>
            <a:r>
              <a:rPr lang="id-ID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pada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bagian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atas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dokumen</a:t>
            </a:r>
            <a:r>
              <a:rPr lang="en-US" dirty="0" smtClean="0">
                <a:latin typeface="Jokerman" pitchFamily="82" charset="0"/>
              </a:rPr>
              <a:t> (</a:t>
            </a:r>
            <a:r>
              <a:rPr lang="en-US" dirty="0" err="1" smtClean="0">
                <a:latin typeface="Jokerman" pitchFamily="82" charset="0"/>
              </a:rPr>
              <a:t>membuat</a:t>
            </a:r>
            <a:r>
              <a:rPr lang="en-US" dirty="0" smtClean="0">
                <a:latin typeface="Jokerman" pitchFamily="82" charset="0"/>
              </a:rPr>
              <a:t> header).</a:t>
            </a:r>
            <a:endParaRPr lang="id-ID" dirty="0" smtClean="0">
              <a:latin typeface="Jokerman" pitchFamily="82" charset="0"/>
            </a:endParaRPr>
          </a:p>
          <a:p>
            <a:pPr algn="just">
              <a:buNone/>
            </a:pPr>
            <a:r>
              <a:rPr lang="en-US" dirty="0" smtClean="0">
                <a:latin typeface="Jokerman" pitchFamily="82" charset="0"/>
              </a:rPr>
              <a:t>3. </a:t>
            </a:r>
            <a:r>
              <a:rPr lang="en-US" dirty="0" err="1" smtClean="0">
                <a:latin typeface="Jokerman" pitchFamily="82" charset="0"/>
              </a:rPr>
              <a:t>Ketikkan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teks</a:t>
            </a:r>
            <a:r>
              <a:rPr lang="en-US" dirty="0" smtClean="0">
                <a:latin typeface="Jokerman" pitchFamily="82" charset="0"/>
              </a:rPr>
              <a:t> yang </a:t>
            </a:r>
            <a:r>
              <a:rPr lang="en-US" dirty="0" err="1" smtClean="0">
                <a:latin typeface="Jokerman" pitchFamily="82" charset="0"/>
              </a:rPr>
              <a:t>untuk</a:t>
            </a:r>
            <a:r>
              <a:rPr lang="en-US" dirty="0" smtClean="0">
                <a:latin typeface="Jokerman" pitchFamily="82" charset="0"/>
              </a:rPr>
              <a:t> header </a:t>
            </a:r>
            <a:r>
              <a:rPr lang="en-US" dirty="0" err="1" smtClean="0">
                <a:latin typeface="Jokerman" pitchFamily="82" charset="0"/>
              </a:rPr>
              <a:t>sesuai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dengan</a:t>
            </a:r>
            <a:r>
              <a:rPr lang="id-ID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keinginan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kita</a:t>
            </a:r>
            <a:r>
              <a:rPr lang="en-US" dirty="0" smtClean="0">
                <a:latin typeface="Jokerman" pitchFamily="82" charset="0"/>
              </a:rPr>
              <a:t>, </a:t>
            </a:r>
            <a:r>
              <a:rPr lang="en-US" dirty="0" err="1" smtClean="0">
                <a:latin typeface="Jokerman" pitchFamily="82" charset="0"/>
              </a:rPr>
              <a:t>lalu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tekan</a:t>
            </a:r>
            <a:r>
              <a:rPr lang="id-ID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tanda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panah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bawah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untuk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berpindah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ke</a:t>
            </a:r>
            <a:r>
              <a:rPr lang="en-US" dirty="0" smtClean="0">
                <a:latin typeface="Jokerman" pitchFamily="82" charset="0"/>
              </a:rPr>
              <a:t> footer.</a:t>
            </a:r>
            <a:endParaRPr lang="id-ID" dirty="0" smtClean="0">
              <a:latin typeface="Jokerman" pitchFamily="82" charset="0"/>
            </a:endParaRPr>
          </a:p>
          <a:p>
            <a:pPr algn="just">
              <a:buNone/>
            </a:pPr>
            <a:r>
              <a:rPr lang="en-US" dirty="0" smtClean="0">
                <a:latin typeface="Jokerman" pitchFamily="82" charset="0"/>
              </a:rPr>
              <a:t>4. </a:t>
            </a:r>
            <a:r>
              <a:rPr lang="en-US" dirty="0" err="1" smtClean="0">
                <a:latin typeface="Jokerman" pitchFamily="82" charset="0"/>
              </a:rPr>
              <a:t>Ketikkan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teks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untuk</a:t>
            </a:r>
            <a:r>
              <a:rPr lang="en-US" dirty="0" smtClean="0">
                <a:latin typeface="Jokerman" pitchFamily="82" charset="0"/>
              </a:rPr>
              <a:t> footer </a:t>
            </a:r>
            <a:r>
              <a:rPr lang="en-US" dirty="0" err="1" smtClean="0">
                <a:latin typeface="Jokerman" pitchFamily="82" charset="0"/>
              </a:rPr>
              <a:t>dan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klik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ganda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diluar</a:t>
            </a:r>
            <a:r>
              <a:rPr lang="id-ID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kotak</a:t>
            </a:r>
            <a:r>
              <a:rPr lang="en-US" dirty="0" smtClean="0">
                <a:latin typeface="Jokerman" pitchFamily="82" charset="0"/>
              </a:rPr>
              <a:t> header </a:t>
            </a:r>
            <a:r>
              <a:rPr lang="en-US" dirty="0" err="1" smtClean="0">
                <a:latin typeface="Jokerman" pitchFamily="82" charset="0"/>
              </a:rPr>
              <a:t>dan</a:t>
            </a:r>
            <a:r>
              <a:rPr lang="en-US" dirty="0" smtClean="0">
                <a:latin typeface="Jokerman" pitchFamily="82" charset="0"/>
              </a:rPr>
              <a:t> footer</a:t>
            </a:r>
            <a:r>
              <a:rPr lang="id-ID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untuk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keluar</a:t>
            </a:r>
            <a:r>
              <a:rPr lang="en-US" dirty="0" smtClean="0">
                <a:latin typeface="Jokerman" pitchFamily="82" charset="0"/>
              </a:rPr>
              <a:t> </a:t>
            </a:r>
            <a:r>
              <a:rPr lang="en-US" dirty="0" err="1" smtClean="0">
                <a:latin typeface="Jokerman" pitchFamily="82" charset="0"/>
              </a:rPr>
              <a:t>dari</a:t>
            </a:r>
            <a:r>
              <a:rPr lang="en-US" dirty="0" smtClean="0">
                <a:latin typeface="Jokerman" pitchFamily="82" charset="0"/>
              </a:rPr>
              <a:t> format </a:t>
            </a:r>
            <a:r>
              <a:rPr lang="en-US" dirty="0" err="1" smtClean="0">
                <a:latin typeface="Jokerman" pitchFamily="82" charset="0"/>
              </a:rPr>
              <a:t>ini</a:t>
            </a:r>
            <a:r>
              <a:rPr lang="en-US" dirty="0" smtClean="0">
                <a:latin typeface="Jokerman" pitchFamily="82" charset="0"/>
              </a:rPr>
              <a:t>.</a:t>
            </a:r>
            <a:endParaRPr lang="id-ID" dirty="0" smtClean="0">
              <a:latin typeface="Jokerman" pitchFamily="82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sz="6600" b="1" dirty="0" err="1" smtClean="0">
                <a:solidFill>
                  <a:srgbClr val="FFFF00"/>
                </a:solidFill>
                <a:latin typeface="Magneto" pitchFamily="82" charset="0"/>
              </a:rPr>
              <a:t>Membuat</a:t>
            </a:r>
            <a:r>
              <a:rPr lang="en-US" sz="6600" b="1" dirty="0" smtClean="0">
                <a:solidFill>
                  <a:srgbClr val="FFFF00"/>
                </a:solidFill>
                <a:latin typeface="Magneto" pitchFamily="82" charset="0"/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  <a:latin typeface="Magneto" pitchFamily="82" charset="0"/>
              </a:rPr>
              <a:t>Tabel</a:t>
            </a:r>
            <a:endParaRPr lang="id-ID" sz="6600" dirty="0">
              <a:solidFill>
                <a:srgbClr val="FFFF00"/>
              </a:solidFill>
              <a:latin typeface="Magneto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d-ID" sz="4400" b="1" dirty="0" smtClean="0">
                <a:solidFill>
                  <a:schemeClr val="bg1"/>
                </a:solidFill>
                <a:latin typeface="Monotype Corsiva" pitchFamily="66" charset="0"/>
              </a:rPr>
              <a:t>		</a:t>
            </a:r>
            <a:r>
              <a:rPr lang="en-US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Untuk</a:t>
            </a:r>
            <a:r>
              <a:rPr lang="en-US" sz="44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membuat</a:t>
            </a:r>
            <a:r>
              <a:rPr lang="en-US" sz="4400" b="1" dirty="0" smtClean="0">
                <a:solidFill>
                  <a:schemeClr val="bg1"/>
                </a:solidFill>
                <a:latin typeface="Monotype Corsiva" pitchFamily="66" charset="0"/>
              </a:rPr>
              <a:t> table </a:t>
            </a:r>
            <a:r>
              <a:rPr lang="en-US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dalam</a:t>
            </a:r>
            <a:r>
              <a:rPr lang="en-US" sz="4400" b="1" dirty="0" smtClean="0">
                <a:solidFill>
                  <a:schemeClr val="bg1"/>
                </a:solidFill>
                <a:latin typeface="Monotype Corsiva" pitchFamily="66" charset="0"/>
              </a:rPr>
              <a:t> Word 2000 </a:t>
            </a:r>
            <a:r>
              <a:rPr lang="en-US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dapat</a:t>
            </a:r>
            <a:r>
              <a:rPr lang="en-US" sz="44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dilakukan</a:t>
            </a:r>
            <a:r>
              <a:rPr lang="en-US" sz="44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dengan</a:t>
            </a:r>
            <a:r>
              <a:rPr lang="en-US" sz="44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cara</a:t>
            </a:r>
            <a:endParaRPr lang="id-ID" sz="44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Monotype Corsiva" pitchFamily="66" charset="0"/>
              </a:rPr>
              <a:t>1. </a:t>
            </a:r>
            <a:r>
              <a:rPr lang="en-US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Klik</a:t>
            </a:r>
            <a:r>
              <a:rPr lang="en-US" sz="4400" b="1" dirty="0" smtClean="0">
                <a:solidFill>
                  <a:schemeClr val="bg1"/>
                </a:solidFill>
                <a:latin typeface="Monotype Corsiva" pitchFamily="66" charset="0"/>
              </a:rPr>
              <a:t> menu Table</a:t>
            </a:r>
            <a:endParaRPr lang="id-ID" sz="44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Monotype Corsiva" pitchFamily="66" charset="0"/>
              </a:rPr>
              <a:t>2. </a:t>
            </a:r>
            <a:r>
              <a:rPr lang="en-US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Pilih</a:t>
            </a:r>
            <a:r>
              <a:rPr lang="en-US" sz="4400" b="1" dirty="0" smtClean="0">
                <a:solidFill>
                  <a:schemeClr val="bg1"/>
                </a:solidFill>
                <a:latin typeface="Monotype Corsiva" pitchFamily="66" charset="0"/>
              </a:rPr>
              <a:t> tab Insert </a:t>
            </a:r>
            <a:r>
              <a:rPr lang="en-US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lalu</a:t>
            </a:r>
            <a:r>
              <a:rPr lang="en-US" sz="44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klik</a:t>
            </a:r>
            <a:r>
              <a:rPr lang="en-US" sz="4400" b="1" dirty="0" smtClean="0">
                <a:solidFill>
                  <a:schemeClr val="bg1"/>
                </a:solidFill>
                <a:latin typeface="Monotype Corsiva" pitchFamily="66" charset="0"/>
              </a:rPr>
              <a:t> tab Table, </a:t>
            </a:r>
            <a:r>
              <a:rPr lang="en-US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sehingga</a:t>
            </a:r>
            <a:r>
              <a:rPr lang="en-US" sz="44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muncul</a:t>
            </a:r>
            <a:r>
              <a:rPr lang="en-US" sz="44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jendela</a:t>
            </a:r>
            <a:r>
              <a:rPr lang="en-US" sz="4400" b="1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Monotype Corsiva" pitchFamily="66" charset="0"/>
              </a:rPr>
              <a:t>sbb</a:t>
            </a:r>
            <a:r>
              <a:rPr lang="en-US" sz="4400" b="1" dirty="0" smtClean="0">
                <a:solidFill>
                  <a:schemeClr val="bg1"/>
                </a:solidFill>
                <a:latin typeface="Monotype Corsiva" pitchFamily="66" charset="0"/>
              </a:rPr>
              <a:t> ;</a:t>
            </a:r>
            <a:endParaRPr lang="id-ID" sz="4400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3.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Toolbar Formatting,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termasuk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toolbar default yang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disediakan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oleh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Word 2000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 Toolbar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ini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berisi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kumpulan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icon-icon yang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berfungsi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dalam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pemformatan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pada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Word 2000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  <a:r>
              <a:rPr lang="id-ID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</a:p>
          <a:p>
            <a:pPr algn="just">
              <a:buNone/>
            </a:pPr>
            <a:endParaRPr lang="id-ID" sz="40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id-ID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Gambar toolbar formating</a:t>
            </a:r>
          </a:p>
          <a:p>
            <a:pPr algn="ctr">
              <a:buNone/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724400"/>
            <a:ext cx="8305800" cy="7286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685800"/>
            <a:ext cx="571499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981200" y="5943600"/>
            <a:ext cx="502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. </a:t>
            </a:r>
            <a:r>
              <a:rPr lang="en-US" sz="2000" dirty="0" err="1" smtClean="0">
                <a:solidFill>
                  <a:srgbClr val="FFFF00"/>
                </a:solidFill>
              </a:rPr>
              <a:t>Jendela</a:t>
            </a:r>
            <a:r>
              <a:rPr lang="en-US" sz="2000" dirty="0" smtClean="0">
                <a:solidFill>
                  <a:srgbClr val="FFFF00"/>
                </a:solidFill>
              </a:rPr>
              <a:t> Table</a:t>
            </a:r>
            <a:endParaRPr lang="id-ID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7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Keterangan</a:t>
            </a:r>
            <a:endParaRPr lang="id-ID" sz="7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• Option Number of Column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digunakan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untuk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menentukan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jumlah</a:t>
            </a:r>
            <a:r>
              <a:rPr lang="id-ID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kolom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dari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tabel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.</a:t>
            </a:r>
            <a:endParaRPr lang="id-ID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• Option Number of Rows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digunakan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untuk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menentukan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jumlah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baris</a:t>
            </a:r>
            <a:r>
              <a:rPr lang="id-ID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dari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tabel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.</a:t>
            </a:r>
            <a:endParaRPr lang="id-ID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•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Pada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tab AutoFit behavior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terdapat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3 option yang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dapa</a:t>
            </a:r>
            <a:r>
              <a:rPr lang="id-ID" dirty="0" smtClean="0">
                <a:solidFill>
                  <a:srgbClr val="7030A0"/>
                </a:solidFill>
                <a:latin typeface="Kristen ITC" pitchFamily="66" charset="0"/>
              </a:rPr>
              <a:t>t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dipilih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sesuai</a:t>
            </a:r>
            <a:r>
              <a:rPr lang="id-ID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dengan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tabel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yang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akan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dibuat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.</a:t>
            </a:r>
            <a:endParaRPr lang="id-ID" dirty="0" smtClean="0">
              <a:solidFill>
                <a:srgbClr val="7030A0"/>
              </a:solidFill>
              <a:latin typeface="Kristen ITC" pitchFamily="66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1. Option Fixed column width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akan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membuat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tabel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pada</a:t>
            </a:r>
            <a:r>
              <a:rPr lang="id-ID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area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aktif</a:t>
            </a:r>
            <a:r>
              <a:rPr lang="id-ID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dengan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ukuran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kolom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yang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ditentukan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pada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option yang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terletak</a:t>
            </a:r>
            <a:r>
              <a:rPr lang="id-ID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disebelah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opton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Kristen ITC" pitchFamily="66" charset="0"/>
              </a:rPr>
              <a:t>ini</a:t>
            </a:r>
            <a:r>
              <a:rPr lang="en-US" dirty="0" smtClean="0">
                <a:solidFill>
                  <a:srgbClr val="7030A0"/>
                </a:solidFill>
                <a:latin typeface="Kristen ITC" pitchFamily="66" charset="0"/>
              </a:rPr>
              <a:t> .</a:t>
            </a:r>
            <a:endParaRPr lang="id-ID" dirty="0" smtClean="0">
              <a:solidFill>
                <a:srgbClr val="7030A0"/>
              </a:solidFill>
              <a:latin typeface="Kristen ITC" pitchFamily="66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2. Option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autoFit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to contents width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akan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membuat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tabel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pada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area</a:t>
            </a:r>
            <a:r>
              <a:rPr lang="id-ID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aktif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yang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lebar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kolomnya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akan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otomatis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disesuaikan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dengan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isi</a:t>
            </a:r>
            <a:r>
              <a:rPr lang="id-ID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kolom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.</a:t>
            </a:r>
            <a:endParaRPr lang="id-ID" b="1" dirty="0" smtClean="0">
              <a:solidFill>
                <a:srgbClr val="7030A0"/>
              </a:solidFill>
              <a:latin typeface="Papyrus" pitchFamily="66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3. Option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autoFix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to windows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akan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membuat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tabel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pada</a:t>
            </a:r>
            <a:r>
              <a:rPr lang="id-ID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area yang</a:t>
            </a:r>
            <a:r>
              <a:rPr lang="id-ID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aktif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yang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lebar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kolomnya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akan</a:t>
            </a:r>
            <a:r>
              <a:rPr lang="id-ID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otomatis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disesuaikan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dengan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lebar</a:t>
            </a:r>
            <a:r>
              <a:rPr lang="id-ID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windows.</a:t>
            </a:r>
            <a:endParaRPr lang="id-ID" b="1" dirty="0" smtClean="0">
              <a:solidFill>
                <a:srgbClr val="7030A0"/>
              </a:solidFill>
              <a:latin typeface="Papyrus" pitchFamily="66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•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Jika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ingin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membuat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tabel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dengan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format yang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disediakan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oleh</a:t>
            </a:r>
            <a:r>
              <a:rPr lang="id-ID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Microsoft Word,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dapat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memilih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Papyrus" pitchFamily="66" charset="0"/>
              </a:rPr>
              <a:t>pada</a:t>
            </a:r>
            <a:r>
              <a:rPr lang="en-US" b="1" dirty="0" smtClean="0">
                <a:solidFill>
                  <a:srgbClr val="7030A0"/>
                </a:solidFill>
                <a:latin typeface="Papyrus" pitchFamily="66" charset="0"/>
              </a:rPr>
              <a:t> tab Auto Format.</a:t>
            </a:r>
            <a:endParaRPr lang="id-ID" b="1" dirty="0">
              <a:solidFill>
                <a:srgbClr val="7030A0"/>
              </a:solidFill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7200" b="1" spc="50" dirty="0" err="1" smtClean="0">
                <a:ln w="13500">
                  <a:solidFill>
                    <a:srgbClr val="FFFF00">
                      <a:alpha val="6500"/>
                    </a:srgbClr>
                  </a:solidFill>
                  <a:prstDash val="dashDot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  <a:reflection blurRad="6350" stA="55000" endA="50" endPos="85000" dist="60007" dir="5400000" sy="-100000" algn="bl" rotWithShape="0"/>
                </a:effectLst>
              </a:rPr>
              <a:t>Mencetak</a:t>
            </a:r>
            <a:r>
              <a:rPr lang="en-US" sz="7200" b="1" spc="50" dirty="0" smtClean="0">
                <a:ln w="13500">
                  <a:solidFill>
                    <a:srgbClr val="FFFF00">
                      <a:alpha val="6500"/>
                    </a:srgbClr>
                  </a:solidFill>
                  <a:prstDash val="dashDot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en-US" sz="7200" b="1" spc="50" dirty="0" err="1" smtClean="0">
                <a:ln w="13500">
                  <a:solidFill>
                    <a:srgbClr val="FFFF00">
                      <a:alpha val="6500"/>
                    </a:srgbClr>
                  </a:solidFill>
                  <a:prstDash val="dashDot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  <a:reflection blurRad="6350" stA="55000" endA="50" endPos="85000" dist="60007" dir="5400000" sy="-100000" algn="bl" rotWithShape="0"/>
                </a:effectLst>
              </a:rPr>
              <a:t>Dokumen</a:t>
            </a:r>
            <a:endParaRPr lang="id-ID" sz="7200" b="1" spc="50" dirty="0">
              <a:ln w="13500">
                <a:solidFill>
                  <a:srgbClr val="FFFF00">
                    <a:alpha val="6500"/>
                  </a:srgbClr>
                </a:solidFill>
                <a:prstDash val="dashDot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229600" cy="4419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d-ID" dirty="0" smtClean="0">
                <a:solidFill>
                  <a:schemeClr val="bg1"/>
                </a:solidFill>
                <a:latin typeface="Ravie" pitchFamily="82" charset="0"/>
              </a:rPr>
              <a:t>Langkah-langkah membuat mencetak dokumen ;</a:t>
            </a:r>
          </a:p>
          <a:p>
            <a:pPr algn="just">
              <a:buNone/>
            </a:pPr>
            <a:r>
              <a:rPr lang="id-ID" dirty="0" smtClean="0">
                <a:solidFill>
                  <a:schemeClr val="bg1"/>
                </a:solidFill>
                <a:latin typeface="Ravie" pitchFamily="82" charset="0"/>
              </a:rPr>
              <a:t>1. Klik menu file</a:t>
            </a:r>
          </a:p>
          <a:p>
            <a:pPr algn="just">
              <a:buNone/>
            </a:pPr>
            <a:r>
              <a:rPr lang="id-ID" dirty="0" smtClean="0">
                <a:solidFill>
                  <a:schemeClr val="bg1"/>
                </a:solidFill>
                <a:latin typeface="Ravie" pitchFamily="82" charset="0"/>
              </a:rPr>
              <a:t>2. Lalu pilih dan klik Print, sehingga muncul jendela print sebagai berikut</a:t>
            </a:r>
            <a:endParaRPr lang="id-ID" dirty="0">
              <a:solidFill>
                <a:schemeClr val="bg1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685800"/>
            <a:ext cx="5943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6700" b="1" dirty="0" err="1" smtClean="0">
                <a:solidFill>
                  <a:srgbClr val="FF0000"/>
                </a:solidFill>
                <a:latin typeface="Algerian" pitchFamily="82" charset="0"/>
              </a:rPr>
              <a:t>Keterangan</a:t>
            </a:r>
            <a:r>
              <a:rPr lang="en-US" sz="6700" b="1" dirty="0" smtClean="0">
                <a:solidFill>
                  <a:srgbClr val="FF0000"/>
                </a:solidFill>
                <a:latin typeface="Algerian" pitchFamily="82" charset="0"/>
              </a:rPr>
              <a:t> :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•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Pada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tab Name,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pilih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jenis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printer yang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aktif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d</a:t>
            </a:r>
            <a:r>
              <a:rPr lang="id-ID" b="1" dirty="0" smtClean="0">
                <a:solidFill>
                  <a:srgbClr val="FF0000"/>
                </a:solidFill>
                <a:latin typeface="Bradley Hand ITC" pitchFamily="66" charset="0"/>
              </a:rPr>
              <a:t>i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komputer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dengan</a:t>
            </a:r>
            <a:r>
              <a:rPr lang="id-ID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mengklik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tanda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panah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terdapat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disebelah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kanan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option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ini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(_).</a:t>
            </a:r>
            <a:endParaRPr lang="id-ID" b="1" dirty="0" smtClean="0">
              <a:solidFill>
                <a:srgbClr val="FF0000"/>
              </a:solidFill>
              <a:latin typeface="Bradley Hand ITC" pitchFamily="66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• Kita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juga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bisa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mencetak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dokumen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ini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ke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file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dengan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cara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menandai</a:t>
            </a:r>
            <a:r>
              <a:rPr lang="id-ID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option print to file.</a:t>
            </a:r>
            <a:endParaRPr lang="id-ID" b="1" dirty="0" smtClean="0">
              <a:solidFill>
                <a:srgbClr val="FF0000"/>
              </a:solidFill>
              <a:latin typeface="Bradley Hand ITC" pitchFamily="66" charset="0"/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•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Pada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tab page range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ada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tiga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alternatif</a:t>
            </a:r>
            <a:r>
              <a:rPr lang="id-ID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pencetakan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disediakan</a:t>
            </a:r>
            <a:r>
              <a:rPr lang="id-ID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Bradley Hand ITC" pitchFamily="66" charset="0"/>
              </a:rPr>
              <a:t>oleh</a:t>
            </a: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 Microsoft Word.</a:t>
            </a:r>
            <a:endParaRPr lang="id-ID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a. ALL,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berfungsi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untuk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mencetak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seluruh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isi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dokumen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.</a:t>
            </a:r>
            <a:endParaRPr lang="id-ID" sz="2400" b="1" dirty="0" smtClean="0">
              <a:solidFill>
                <a:srgbClr val="0070C0"/>
              </a:solidFill>
              <a:latin typeface="FangSong" pitchFamily="49" charset="-122"/>
              <a:ea typeface="FangSong" pitchFamily="49" charset="-122"/>
            </a:endParaRPr>
          </a:p>
          <a:p>
            <a:pPr algn="just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b. Current page,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berfungsi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untuk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mencetak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halaman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dokumen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yang</a:t>
            </a:r>
            <a:r>
              <a:rPr lang="id-ID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sedang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aktif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saja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(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halaman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aktif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ditentukan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oleh</a:t>
            </a:r>
            <a:endParaRPr lang="id-ID" sz="2400" b="1" dirty="0" smtClean="0">
              <a:solidFill>
                <a:srgbClr val="0070C0"/>
              </a:solidFill>
              <a:latin typeface="FangSong" pitchFamily="49" charset="-122"/>
              <a:ea typeface="FangSong" pitchFamily="49" charset="-122"/>
            </a:endParaRPr>
          </a:p>
          <a:p>
            <a:pPr algn="just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c.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posisi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kursor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pada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saat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pencetakan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).</a:t>
            </a:r>
            <a:r>
              <a:rPr lang="id-ID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d. Pages,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berfungsi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untuk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mencetak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halaman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tertentu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dari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suatu</a:t>
            </a:r>
            <a:r>
              <a:rPr lang="id-ID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dokumen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mengetikan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nomor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halaman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dokumen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yang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akan</a:t>
            </a:r>
            <a:r>
              <a:rPr lang="id-ID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dicetak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dipisahkan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tanda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koma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Contoh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kita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akan</a:t>
            </a:r>
            <a:r>
              <a:rPr lang="id-ID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mencetak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halaman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1, 2, 5.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10,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maka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pada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kolom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page range</a:t>
            </a:r>
            <a:r>
              <a:rPr lang="id-ID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isikan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1,2,5,10.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Jika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ingin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mencetak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dokumen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pada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range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tertentu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,</a:t>
            </a:r>
            <a:r>
              <a:rPr lang="id-ID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misalnya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ingin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mencetak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halaman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2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halaman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10m</a:t>
            </a:r>
            <a:r>
              <a:rPr lang="id-ID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maka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cukup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diketikkan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2 - 10,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atau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mengetikkan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1,2,5-10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jika</a:t>
            </a:r>
            <a:r>
              <a:rPr lang="id-ID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ingin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mencetak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halaman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1, 2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halaman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5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  <a:latin typeface="FangSong" pitchFamily="49" charset="-122"/>
                <a:ea typeface="FangSong" pitchFamily="49" charset="-122"/>
              </a:rPr>
              <a:t> 10.</a:t>
            </a:r>
            <a:endParaRPr lang="id-ID" sz="2400" b="1" dirty="0">
              <a:solidFill>
                <a:srgbClr val="0070C0"/>
              </a:solidFill>
              <a:latin typeface="FangSong" pitchFamily="49" charset="-122"/>
              <a:ea typeface="FangSong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•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Pada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option print what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isikan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document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jika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ingin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mencetak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dokumen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.</a:t>
            </a:r>
            <a:endParaRPr lang="id-ID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• Option prints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dapat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kita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pilih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alternatif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pencetakan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apakah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hanya</a:t>
            </a:r>
            <a:r>
              <a:rPr lang="id-ID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mencetak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halaman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ganjil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(odd)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atau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genap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(event)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saja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atau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keduanya</a:t>
            </a:r>
            <a:r>
              <a:rPr lang="id-ID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allranges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id-ID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• Tab copies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digunakan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untuk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menentukan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jumlah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salinan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copian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)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dari</a:t>
            </a:r>
            <a:r>
              <a:rPr lang="id-ID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dokumen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akan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dicetak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Jika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kita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mencetak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5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rangkap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maka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isilah</a:t>
            </a:r>
            <a:r>
              <a:rPr lang="id-ID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dengan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angka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5.</a:t>
            </a:r>
            <a:r>
              <a:rPr lang="id-ID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􀂸 Option properties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dapat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digunakan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untuk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menset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jenis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kertas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kualitas</a:t>
            </a:r>
            <a:r>
              <a:rPr lang="id-ID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pencetakan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dan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lain-lain.</a:t>
            </a:r>
            <a:endParaRPr lang="id-ID" b="1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3.Klik OK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untuk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melakukan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proses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pencetakan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.</a:t>
            </a:r>
            <a:endParaRPr lang="id-ID" b="1" dirty="0" smtClean="0">
              <a:solidFill>
                <a:srgbClr val="FF0000"/>
              </a:solidFill>
              <a:latin typeface="+mj-lt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-1219199"/>
            <a:ext cx="8763000" cy="4648199"/>
          </a:xfrm>
        </p:spPr>
        <p:txBody>
          <a:bodyPr>
            <a:normAutofit/>
          </a:bodyPr>
          <a:lstStyle/>
          <a:p>
            <a:pPr algn="ctr"/>
            <a:r>
              <a:rPr lang="id-ID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Alhamdulillah.....</a:t>
            </a:r>
          </a:p>
          <a:p>
            <a:endParaRPr lang="id-ID" sz="4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id-ID" sz="4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id-ID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Mohon maaf apabila</a:t>
            </a:r>
          </a:p>
          <a:p>
            <a:r>
              <a:rPr lang="id-ID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ada kekeliruan.....</a:t>
            </a:r>
            <a:endParaRPr lang="id-ID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572000"/>
            <a:ext cx="7772400" cy="1196975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id-ID" sz="480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50" endPos="85000" dist="29997" dir="5400000" sy="-100000" algn="bl" rotWithShape="0"/>
                </a:effectLst>
                <a:latin typeface="Chiller" pitchFamily="82" charset="0"/>
              </a:rPr>
              <a:t>Wassalamu’alaikum . Wr. Wb.</a:t>
            </a:r>
            <a:endParaRPr lang="id-ID" sz="480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50" endPos="85000" dist="29997" dir="5400000" sy="-100000" algn="bl" rotWithShape="0"/>
              </a:effectLst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478</TotalTime>
  <Words>3812</Words>
  <Application>Microsoft Office PowerPoint</Application>
  <PresentationFormat>On-screen Show (4:3)</PresentationFormat>
  <Paragraphs>317</Paragraphs>
  <Slides>98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99" baseType="lpstr">
      <vt:lpstr>Trek</vt:lpstr>
      <vt:lpstr>Microsoft word</vt:lpstr>
      <vt:lpstr>Pengertian </vt:lpstr>
      <vt:lpstr>Slide 3</vt:lpstr>
      <vt:lpstr>Memulai Word 2000</vt:lpstr>
      <vt:lpstr>Slide 5</vt:lpstr>
      <vt:lpstr>Mengenal Elemen Jendela MS-Word.</vt:lpstr>
      <vt:lpstr>Slide 7</vt:lpstr>
      <vt:lpstr>Slide 8</vt:lpstr>
      <vt:lpstr>Slide 9</vt:lpstr>
      <vt:lpstr>Slide 10</vt:lpstr>
      <vt:lpstr>Slide 11</vt:lpstr>
      <vt:lpstr> Mengakhiri Word 2000</vt:lpstr>
      <vt:lpstr> Membuat Dokumen Baru</vt:lpstr>
      <vt:lpstr>Slide 14</vt:lpstr>
      <vt:lpstr>Slide 15</vt:lpstr>
      <vt:lpstr>Menggeser Insertion Point (kursor)</vt:lpstr>
      <vt:lpstr>Slide 17</vt:lpstr>
      <vt:lpstr>Slide 18</vt:lpstr>
      <vt:lpstr>Slide 19</vt:lpstr>
      <vt:lpstr>Slide 20</vt:lpstr>
      <vt:lpstr>Memisahkan Paragraf</vt:lpstr>
      <vt:lpstr>Menggabungkan paragraph</vt:lpstr>
      <vt:lpstr>Slide 23</vt:lpstr>
      <vt:lpstr>Menandai Teks (blok)</vt:lpstr>
      <vt:lpstr>Slide 25</vt:lpstr>
      <vt:lpstr>Slide 26</vt:lpstr>
      <vt:lpstr>2. Menggunakan Mouse</vt:lpstr>
      <vt:lpstr> Meng-copy Teks</vt:lpstr>
      <vt:lpstr>Slide 29</vt:lpstr>
      <vt:lpstr>Slide 30</vt:lpstr>
      <vt:lpstr> Menghapus Teks</vt:lpstr>
      <vt:lpstr>Slide 32</vt:lpstr>
      <vt:lpstr>Slide 33</vt:lpstr>
      <vt:lpstr>Slide 34</vt:lpstr>
      <vt:lpstr>Slide 35</vt:lpstr>
      <vt:lpstr>Slide 36</vt:lpstr>
      <vt:lpstr>Mencari dan Mengganti Teks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 Menyimpan Dokumen</vt:lpstr>
      <vt:lpstr>Slide 49</vt:lpstr>
      <vt:lpstr>Slide 50</vt:lpstr>
      <vt:lpstr>Slide 51</vt:lpstr>
      <vt:lpstr>Membuka Dokumen Lama</vt:lpstr>
      <vt:lpstr>Slide 53</vt:lpstr>
      <vt:lpstr>Menyimpan Dokumen Dengan Nama Lain</vt:lpstr>
      <vt:lpstr>Pengaturan Dokumen</vt:lpstr>
      <vt:lpstr>1. Klik menu File, lalu pilih dan klik menu Page Setup. 2. Tunggu sampai muncul kotak dialog Page Setup seperti Gambar 2.14.</vt:lpstr>
      <vt:lpstr>Slide 57</vt:lpstr>
      <vt:lpstr>Slide 58</vt:lpstr>
      <vt:lpstr>Slide 59</vt:lpstr>
      <vt:lpstr>Slide 60</vt:lpstr>
      <vt:lpstr>Jika pilihan ini kita aktifkan, maka pada tab margin akan ada perubahan pilihan seperti berikut ;</vt:lpstr>
      <vt:lpstr>Slide 62</vt:lpstr>
      <vt:lpstr>2. Tab Paper Size, digunakan dalam pengaturan ukuran kertas dan orientasi pencetakan dokumen. </vt:lpstr>
      <vt:lpstr>Slide 64</vt:lpstr>
      <vt:lpstr>Slide 65</vt:lpstr>
      <vt:lpstr>Slide 66</vt:lpstr>
      <vt:lpstr>Slide 67</vt:lpstr>
      <vt:lpstr>2. Pengaturan Huruf (Font )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Pengaturan Teks</vt:lpstr>
      <vt:lpstr>Slide 77</vt:lpstr>
      <vt:lpstr>Jenis – jenis efek</vt:lpstr>
      <vt:lpstr>Slide 79</vt:lpstr>
      <vt:lpstr>Pengaturan Paragraf</vt:lpstr>
      <vt:lpstr>Slide 81</vt:lpstr>
      <vt:lpstr>Slide 82</vt:lpstr>
      <vt:lpstr>Slide 83</vt:lpstr>
      <vt:lpstr>Membuat Daftar Bullet dan Nomor </vt:lpstr>
      <vt:lpstr>Langkah-langkah membuat Bullet dan Nomor  </vt:lpstr>
      <vt:lpstr>Slide 86</vt:lpstr>
      <vt:lpstr>Membuat Header dan Footer</vt:lpstr>
      <vt:lpstr>Langkah-langkah membuat header dan footer</vt:lpstr>
      <vt:lpstr>Membuat Tabel</vt:lpstr>
      <vt:lpstr>Slide 90</vt:lpstr>
      <vt:lpstr>Keterangan</vt:lpstr>
      <vt:lpstr>Slide 92</vt:lpstr>
      <vt:lpstr>Mencetak Dokumen</vt:lpstr>
      <vt:lpstr>Slide 94</vt:lpstr>
      <vt:lpstr>Keterangan : </vt:lpstr>
      <vt:lpstr>Slide 96</vt:lpstr>
      <vt:lpstr>Slide 97</vt:lpstr>
      <vt:lpstr>Wassalamu’alaikum . Wr. Wb.</vt:lpstr>
    </vt:vector>
  </TitlesOfParts>
  <Company>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</dc:title>
  <dc:creator>fauziah</dc:creator>
  <cp:lastModifiedBy>dewi</cp:lastModifiedBy>
  <cp:revision>64</cp:revision>
  <dcterms:created xsi:type="dcterms:W3CDTF">2011-01-12T17:45:42Z</dcterms:created>
  <dcterms:modified xsi:type="dcterms:W3CDTF">2011-02-10T07:38:41Z</dcterms:modified>
</cp:coreProperties>
</file>